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88" r:id="rId3"/>
    <p:sldId id="289"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90" r:id="rId30"/>
  </p:sldIdLst>
  <p:sldSz cx="9144000" cy="6858000" type="screen4x3"/>
  <p:notesSz cx="6858000" cy="9144000"/>
  <p:custDataLst>
    <p:tags r:id="rId32"/>
  </p:custDataLst>
  <p:defaultTextStyle>
    <a:defPPr>
      <a:defRPr lang="es-MX"/>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0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E2D69-6E47-4A09-97E9-8AEBBDEDE39D}" type="datetimeFigureOut">
              <a:rPr lang="es-MX" smtClean="0"/>
              <a:t>29/10/2013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02D2F-2444-4591-A5DB-9F6C12563FE5}" type="slidenum">
              <a:rPr lang="es-MX" smtClean="0"/>
              <a:t>‹Nº›</a:t>
            </a:fld>
            <a:endParaRPr lang="es-MX"/>
          </a:p>
        </p:txBody>
      </p:sp>
    </p:spTree>
    <p:extLst>
      <p:ext uri="{BB962C8B-B14F-4D97-AF65-F5344CB8AC3E}">
        <p14:creationId xmlns:p14="http://schemas.microsoft.com/office/powerpoint/2010/main" val="347386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AB02D2F-2444-4591-A5DB-9F6C12563FE5}" type="slidenum">
              <a:rPr lang="es-MX" smtClean="0"/>
              <a:t>6</a:t>
            </a:fld>
            <a:endParaRPr lang="es-MX"/>
          </a:p>
        </p:txBody>
      </p:sp>
    </p:spTree>
    <p:extLst>
      <p:ext uri="{BB962C8B-B14F-4D97-AF65-F5344CB8AC3E}">
        <p14:creationId xmlns:p14="http://schemas.microsoft.com/office/powerpoint/2010/main" val="383594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354" y="2130848"/>
            <a:ext cx="7773293" cy="147004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34853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6072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11515" y="178594"/>
            <a:ext cx="1839516" cy="57864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92969" y="178594"/>
            <a:ext cx="5411391" cy="57864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7268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354" y="2130848"/>
            <a:ext cx="7773293" cy="147004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40043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0725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189" y="4406801"/>
            <a:ext cx="7772176" cy="1361777"/>
          </a:xfrm>
        </p:spPr>
        <p:txBody>
          <a:bodyPr anchor="t"/>
          <a:lstStyle>
            <a:lvl1pPr algn="l">
              <a:defRPr sz="28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97471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020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647" y="274588"/>
            <a:ext cx="8228707"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8531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931541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093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647" y="273473"/>
            <a:ext cx="3008189" cy="1161975"/>
          </a:xfrm>
        </p:spPr>
        <p:txBody>
          <a:bodyPr anchor="b"/>
          <a:lstStyle>
            <a:lvl1pPr algn="l">
              <a:defRPr sz="14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s-ES" smtClean="0"/>
              <a:t>Haga clic para modificar el estilo de texto del patrón</a:t>
            </a:r>
          </a:p>
        </p:txBody>
      </p:sp>
    </p:spTree>
    <p:extLst>
      <p:ext uri="{BB962C8B-B14F-4D97-AF65-F5344CB8AC3E}">
        <p14:creationId xmlns:p14="http://schemas.microsoft.com/office/powerpoint/2010/main" val="267270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29057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635" y="4800824"/>
            <a:ext cx="5486177" cy="567035"/>
          </a:xfrm>
        </p:spPr>
        <p:txBody>
          <a:bodyPr anchor="b"/>
          <a:lstStyle>
            <a:lvl1pPr algn="l">
              <a:defRPr sz="14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s-ES" noProof="0" smtClean="0">
              <a:sym typeface="Helvetica Light" charset="0"/>
            </a:endParaRPr>
          </a:p>
        </p:txBody>
      </p:sp>
      <p:sp>
        <p:nvSpPr>
          <p:cNvPr id="4" name="3 Marcador de texto"/>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s-ES" smtClean="0"/>
              <a:t>Haga clic para modificar el estilo de texto del patrón</a:t>
            </a:r>
          </a:p>
        </p:txBody>
      </p:sp>
    </p:spTree>
    <p:extLst>
      <p:ext uri="{BB962C8B-B14F-4D97-AF65-F5344CB8AC3E}">
        <p14:creationId xmlns:p14="http://schemas.microsoft.com/office/powerpoint/2010/main" val="1243369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773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11515" y="178594"/>
            <a:ext cx="1839516" cy="57864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92969" y="178594"/>
            <a:ext cx="5411391" cy="57864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4985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189" y="4406801"/>
            <a:ext cx="7772176" cy="1361777"/>
          </a:xfrm>
        </p:spPr>
        <p:txBody>
          <a:bodyPr anchor="t"/>
          <a:lstStyle>
            <a:lvl1pPr algn="l">
              <a:defRPr sz="28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33702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261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647" y="274588"/>
            <a:ext cx="8228707"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7301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6095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4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647" y="273473"/>
            <a:ext cx="3008189" cy="1161975"/>
          </a:xfrm>
        </p:spPr>
        <p:txBody>
          <a:bodyPr anchor="b"/>
          <a:lstStyle>
            <a:lvl1pPr algn="l">
              <a:defRPr sz="14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s-ES" smtClean="0"/>
              <a:t>Haga clic para modificar el estilo de texto del patrón</a:t>
            </a:r>
          </a:p>
        </p:txBody>
      </p:sp>
    </p:spTree>
    <p:extLst>
      <p:ext uri="{BB962C8B-B14F-4D97-AF65-F5344CB8AC3E}">
        <p14:creationId xmlns:p14="http://schemas.microsoft.com/office/powerpoint/2010/main" val="23266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635" y="4800824"/>
            <a:ext cx="5486177" cy="567035"/>
          </a:xfrm>
        </p:spPr>
        <p:txBody>
          <a:bodyPr anchor="b"/>
          <a:lstStyle>
            <a:lvl1pPr algn="l">
              <a:defRPr sz="14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s-ES" noProof="0" smtClean="0">
              <a:sym typeface="Helvetica Light" charset="0"/>
            </a:endParaRPr>
          </a:p>
        </p:txBody>
      </p:sp>
      <p:sp>
        <p:nvSpPr>
          <p:cNvPr id="4" name="3 Marcador de texto"/>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s-ES" smtClean="0"/>
              <a:t>Haga clic para modificar el estilo de texto del patrón</a:t>
            </a:r>
          </a:p>
        </p:txBody>
      </p:sp>
    </p:spTree>
    <p:extLst>
      <p:ext uri="{BB962C8B-B14F-4D97-AF65-F5344CB8AC3E}">
        <p14:creationId xmlns:p14="http://schemas.microsoft.com/office/powerpoint/2010/main" val="315536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s-ES" smtClean="0">
                <a:sym typeface="Helvetica Light" charset="0"/>
              </a:rPr>
              <a:t>Click to edit Master title style</a:t>
            </a:r>
          </a:p>
        </p:txBody>
      </p:sp>
      <p:sp>
        <p:nvSpPr>
          <p:cNvPr id="1027"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s-ES" smtClean="0">
                <a:sym typeface="Helvetica Light" charset="0"/>
              </a:rPr>
              <a:t>Click to edit Master text styles</a:t>
            </a:r>
          </a:p>
          <a:p>
            <a:pPr lvl="1"/>
            <a:r>
              <a:rPr lang="es-ES" smtClean="0">
                <a:sym typeface="Helvetica Light" charset="0"/>
              </a:rPr>
              <a:t>Second level</a:t>
            </a:r>
          </a:p>
          <a:p>
            <a:pPr lvl="2"/>
            <a:r>
              <a:rPr lang="es-ES" smtClean="0">
                <a:sym typeface="Helvetica Light" charset="0"/>
              </a:rPr>
              <a:t>Third level</a:t>
            </a:r>
          </a:p>
          <a:p>
            <a:pPr lvl="3"/>
            <a:r>
              <a:rPr lang="es-ES" smtClean="0">
                <a:sym typeface="Helvetica Light" charset="0"/>
              </a:rPr>
              <a:t>Fourth level</a:t>
            </a:r>
          </a:p>
          <a:p>
            <a:pPr lvl="4"/>
            <a:r>
              <a:rPr lang="es-ES" smtClean="0">
                <a:sym typeface="Helvetica Light" charset="0"/>
              </a:rPr>
              <a:t>Fifth level</a:t>
            </a:r>
          </a:p>
        </p:txBody>
      </p:sp>
    </p:spTree>
    <p:extLst>
      <p:ext uri="{BB962C8B-B14F-4D97-AF65-F5344CB8AC3E}">
        <p14:creationId xmlns:p14="http://schemas.microsoft.com/office/powerpoint/2010/main" val="3146981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s-E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s-ES" smtClean="0">
                <a:sym typeface="Helvetica Light" charset="0"/>
              </a:rPr>
              <a:t>Click to edit Master title style</a:t>
            </a:r>
          </a:p>
        </p:txBody>
      </p:sp>
      <p:sp>
        <p:nvSpPr>
          <p:cNvPr id="1027"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s-ES" smtClean="0">
                <a:sym typeface="Helvetica Light" charset="0"/>
              </a:rPr>
              <a:t>Click to edit Master text styles</a:t>
            </a:r>
          </a:p>
          <a:p>
            <a:pPr lvl="1"/>
            <a:r>
              <a:rPr lang="es-ES" smtClean="0">
                <a:sym typeface="Helvetica Light" charset="0"/>
              </a:rPr>
              <a:t>Second level</a:t>
            </a:r>
          </a:p>
          <a:p>
            <a:pPr lvl="2"/>
            <a:r>
              <a:rPr lang="es-ES" smtClean="0">
                <a:sym typeface="Helvetica Light" charset="0"/>
              </a:rPr>
              <a:t>Third level</a:t>
            </a:r>
          </a:p>
          <a:p>
            <a:pPr lvl="3"/>
            <a:r>
              <a:rPr lang="es-ES" smtClean="0">
                <a:sym typeface="Helvetica Light" charset="0"/>
              </a:rPr>
              <a:t>Fourth level</a:t>
            </a:r>
          </a:p>
          <a:p>
            <a:pPr lvl="4"/>
            <a:r>
              <a:rPr lang="es-ES" smtClean="0">
                <a:sym typeface="Helvetica Light" charset="0"/>
              </a:rPr>
              <a:t>Fifth level</a:t>
            </a:r>
          </a:p>
        </p:txBody>
      </p:sp>
    </p:spTree>
    <p:extLst>
      <p:ext uri="{BB962C8B-B14F-4D97-AF65-F5344CB8AC3E}">
        <p14:creationId xmlns:p14="http://schemas.microsoft.com/office/powerpoint/2010/main" val="2903444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s-E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6.png"/><Relationship Id="rId10" Type="http://schemas.openxmlformats.org/officeDocument/2006/relationships/image" Target="../media/image20.jpeg"/><Relationship Id="rId4" Type="http://schemas.openxmlformats.org/officeDocument/2006/relationships/image" Target="../media/image35.jpeg"/><Relationship Id="rId9"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4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41.pn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a:xfrm>
            <a:off x="1259086" y="1772544"/>
            <a:ext cx="6400354" cy="3167807"/>
          </a:xfrm>
        </p:spPr>
        <p:txBody>
          <a:bodyPr lIns="88892" tIns="50795" rIns="88892" bIns="50795" anchor="t"/>
          <a:lstStyle/>
          <a:p>
            <a:pPr marL="0" indent="0" defTabSz="914098" eaLnBrk="1">
              <a:lnSpc>
                <a:spcPct val="80000"/>
              </a:lnSpc>
              <a:spcBef>
                <a:spcPts val="422"/>
              </a:spcBef>
              <a:buSzTx/>
              <a:buNone/>
            </a:pPr>
            <a:r>
              <a:rPr lang="es-ES" sz="2300" dirty="0" smtClean="0">
                <a:latin typeface="Helvetica" pitchFamily="34" charset="0"/>
                <a:ea typeface="Helvetica" pitchFamily="34" charset="0"/>
                <a:cs typeface="Helvetica" pitchFamily="34" charset="0"/>
                <a:sym typeface="Helvetica" pitchFamily="34" charset="0"/>
              </a:rPr>
              <a:t>Área Académica: Física</a:t>
            </a:r>
            <a:endParaRPr lang="es-ES" sz="2300" dirty="0" smtClean="0">
              <a:solidFill>
                <a:srgbClr val="888888"/>
              </a:solidFill>
              <a:latin typeface="Helvetica" pitchFamily="34" charset="0"/>
              <a:ea typeface="Helvetica" pitchFamily="34" charset="0"/>
              <a:cs typeface="Helvetica" pitchFamily="34" charset="0"/>
              <a:sym typeface="Helvetica" pitchFamily="34" charset="0"/>
            </a:endParaRPr>
          </a:p>
          <a:p>
            <a:pPr marL="0" indent="0" defTabSz="914098" eaLnBrk="1">
              <a:lnSpc>
                <a:spcPct val="80000"/>
              </a:lnSpc>
              <a:spcBef>
                <a:spcPts val="422"/>
              </a:spcBef>
              <a:buSzTx/>
              <a:buNone/>
            </a:pPr>
            <a:endParaRPr lang="es-ES" sz="2300" dirty="0">
              <a:latin typeface="Helvetica" pitchFamily="34" charset="0"/>
              <a:ea typeface="Helvetica" pitchFamily="34" charset="0"/>
              <a:cs typeface="Helvetica" pitchFamily="34" charset="0"/>
              <a:sym typeface="Helvetica" pitchFamily="34" charset="0"/>
            </a:endParaRPr>
          </a:p>
          <a:p>
            <a:pPr marL="0" indent="0" defTabSz="914098" eaLnBrk="1">
              <a:lnSpc>
                <a:spcPct val="80000"/>
              </a:lnSpc>
              <a:spcBef>
                <a:spcPts val="422"/>
              </a:spcBef>
              <a:buSzTx/>
              <a:buNone/>
            </a:pPr>
            <a:r>
              <a:rPr lang="es-ES" sz="2300" dirty="0">
                <a:latin typeface="Helvetica" pitchFamily="34" charset="0"/>
                <a:ea typeface="Helvetica" pitchFamily="34" charset="0"/>
                <a:cs typeface="Helvetica" pitchFamily="34" charset="0"/>
                <a:sym typeface="Helvetica" pitchFamily="34" charset="0"/>
              </a:rPr>
              <a:t>Tema</a:t>
            </a:r>
            <a:r>
              <a:rPr lang="es-ES" sz="2300" dirty="0" smtClean="0">
                <a:latin typeface="Helvetica" pitchFamily="34" charset="0"/>
                <a:ea typeface="Helvetica" pitchFamily="34" charset="0"/>
                <a:cs typeface="Helvetica" pitchFamily="34" charset="0"/>
                <a:sym typeface="Helvetica" pitchFamily="34" charset="0"/>
              </a:rPr>
              <a:t>: Antecedentes Históricos de la Electricidad</a:t>
            </a:r>
            <a:endParaRPr lang="es-ES" sz="2300" dirty="0">
              <a:solidFill>
                <a:srgbClr val="888888"/>
              </a:solidFill>
              <a:latin typeface="Helvetica" pitchFamily="34" charset="0"/>
              <a:ea typeface="Helvetica" pitchFamily="34" charset="0"/>
              <a:cs typeface="Helvetica" pitchFamily="34" charset="0"/>
              <a:sym typeface="Helvetica" pitchFamily="34" charset="0"/>
            </a:endParaRPr>
          </a:p>
          <a:p>
            <a:pPr marL="0" indent="0" defTabSz="914098" eaLnBrk="1">
              <a:lnSpc>
                <a:spcPct val="80000"/>
              </a:lnSpc>
              <a:spcBef>
                <a:spcPts val="422"/>
              </a:spcBef>
              <a:buSzTx/>
              <a:buNone/>
            </a:pPr>
            <a:endParaRPr lang="es-ES" sz="2300" dirty="0">
              <a:latin typeface="Helvetica" pitchFamily="34" charset="0"/>
              <a:ea typeface="Helvetica" pitchFamily="34" charset="0"/>
              <a:cs typeface="Helvetica" pitchFamily="34" charset="0"/>
              <a:sym typeface="Helvetica" pitchFamily="34" charset="0"/>
            </a:endParaRPr>
          </a:p>
          <a:p>
            <a:pPr marL="0" indent="0" defTabSz="914098" eaLnBrk="1">
              <a:lnSpc>
                <a:spcPct val="80000"/>
              </a:lnSpc>
              <a:spcBef>
                <a:spcPts val="422"/>
              </a:spcBef>
              <a:buSzTx/>
              <a:buNone/>
            </a:pPr>
            <a:r>
              <a:rPr lang="es-ES" sz="2300" dirty="0">
                <a:latin typeface="Helvetica" pitchFamily="34" charset="0"/>
                <a:ea typeface="Helvetica" pitchFamily="34" charset="0"/>
                <a:cs typeface="Helvetica" pitchFamily="34" charset="0"/>
                <a:sym typeface="Helvetica" pitchFamily="34" charset="0"/>
              </a:rPr>
              <a:t>Profesor(a</a:t>
            </a:r>
            <a:r>
              <a:rPr lang="es-ES" sz="2300" dirty="0" smtClean="0">
                <a:latin typeface="Helvetica" pitchFamily="34" charset="0"/>
                <a:ea typeface="Helvetica" pitchFamily="34" charset="0"/>
                <a:cs typeface="Helvetica" pitchFamily="34" charset="0"/>
                <a:sym typeface="Helvetica" pitchFamily="34" charset="0"/>
              </a:rPr>
              <a:t>): Ing. Edgar Noé Fragoso Castro</a:t>
            </a:r>
            <a:endParaRPr lang="es-ES" sz="2300" dirty="0">
              <a:solidFill>
                <a:srgbClr val="888888"/>
              </a:solidFill>
              <a:latin typeface="Helvetica" pitchFamily="34" charset="0"/>
              <a:ea typeface="Helvetica" pitchFamily="34" charset="0"/>
              <a:cs typeface="Helvetica" pitchFamily="34" charset="0"/>
              <a:sym typeface="Helvetica" pitchFamily="34" charset="0"/>
            </a:endParaRPr>
          </a:p>
          <a:p>
            <a:pPr marL="0" indent="0" defTabSz="914098" eaLnBrk="1">
              <a:lnSpc>
                <a:spcPct val="80000"/>
              </a:lnSpc>
              <a:spcBef>
                <a:spcPts val="422"/>
              </a:spcBef>
              <a:buSzTx/>
              <a:buNone/>
            </a:pPr>
            <a:endParaRPr lang="es-ES" sz="2300" dirty="0">
              <a:latin typeface="Helvetica" pitchFamily="34" charset="0"/>
              <a:ea typeface="Helvetica" pitchFamily="34" charset="0"/>
              <a:cs typeface="Helvetica" pitchFamily="34" charset="0"/>
              <a:sym typeface="Helvetica" pitchFamily="34" charset="0"/>
            </a:endParaRPr>
          </a:p>
          <a:p>
            <a:pPr marL="0" indent="0" defTabSz="914098" eaLnBrk="1">
              <a:lnSpc>
                <a:spcPct val="80000"/>
              </a:lnSpc>
              <a:spcBef>
                <a:spcPts val="422"/>
              </a:spcBef>
              <a:buSzTx/>
              <a:buNone/>
            </a:pPr>
            <a:r>
              <a:rPr lang="es-ES" sz="2300" dirty="0">
                <a:latin typeface="Helvetica" pitchFamily="34" charset="0"/>
                <a:ea typeface="Helvetica" pitchFamily="34" charset="0"/>
                <a:cs typeface="Helvetica" pitchFamily="34" charset="0"/>
                <a:sym typeface="Helvetica" pitchFamily="34" charset="0"/>
              </a:rPr>
              <a:t>Periodo</a:t>
            </a:r>
            <a:r>
              <a:rPr lang="es-ES" sz="2300" dirty="0" smtClean="0">
                <a:latin typeface="Helvetica" pitchFamily="34" charset="0"/>
                <a:ea typeface="Helvetica" pitchFamily="34" charset="0"/>
                <a:cs typeface="Helvetica" pitchFamily="34" charset="0"/>
                <a:sym typeface="Helvetica" pitchFamily="34" charset="0"/>
              </a:rPr>
              <a:t>: Julio Diciembre 2013</a:t>
            </a:r>
            <a:endParaRPr lang="es-ES" sz="2300" dirty="0">
              <a:solidFill>
                <a:srgbClr val="888888"/>
              </a:solidFill>
              <a:latin typeface="Helvetica" pitchFamily="34" charset="0"/>
              <a:ea typeface="Helvetica" pitchFamily="34" charset="0"/>
              <a:cs typeface="Helvetica" pitchFamily="34" charset="0"/>
              <a:sym typeface="Helvetica" pitchFamily="34" charset="0"/>
            </a:endParaRPr>
          </a:p>
          <a:p>
            <a:pPr marL="0" indent="0" defTabSz="914098" eaLnBrk="1">
              <a:lnSpc>
                <a:spcPct val="80000"/>
              </a:lnSpc>
              <a:spcBef>
                <a:spcPts val="422"/>
              </a:spcBef>
              <a:buSzTx/>
              <a:buNone/>
            </a:pPr>
            <a:endParaRPr lang="es-ES" sz="2300" dirty="0">
              <a:solidFill>
                <a:srgbClr val="888888"/>
              </a:solidFill>
              <a:latin typeface="Helvetica" pitchFamily="34" charset="0"/>
              <a:ea typeface="Helvetica" pitchFamily="34" charset="0"/>
              <a:cs typeface="Helvetica" pitchFamily="34" charset="0"/>
              <a:sym typeface="Helvetica" pitchFamily="34" charset="0"/>
            </a:endParaRPr>
          </a:p>
        </p:txBody>
      </p:sp>
    </p:spTree>
    <p:extLst>
      <p:ext uri="{BB962C8B-B14F-4D97-AF65-F5344CB8AC3E}">
        <p14:creationId xmlns:p14="http://schemas.microsoft.com/office/powerpoint/2010/main" val="101732623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hacia abajo"/>
          <p:cNvSpPr/>
          <p:nvPr/>
        </p:nvSpPr>
        <p:spPr>
          <a:xfrm>
            <a:off x="1619672" y="404664"/>
            <a:ext cx="5688632" cy="1152128"/>
          </a:xfrm>
          <a:prstGeom prst="ribbon">
            <a:avLst/>
          </a:prstGeom>
          <a:solidFill>
            <a:srgbClr val="92D05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ysClr val="window" lastClr="FFFFFF"/>
                </a:solidFill>
                <a:effectLst/>
                <a:uLnTx/>
                <a:uFillTx/>
                <a:latin typeface="Century Gothic" pitchFamily="34" charset="0"/>
                <a:ea typeface="+mn-ea"/>
                <a:cs typeface="+mn-cs"/>
              </a:rPr>
              <a:t>CHARLES COULOMB</a:t>
            </a:r>
            <a:endParaRPr kumimoji="0" lang="es-ES" sz="1800" b="0" i="0" u="none" strike="noStrike" kern="0" cap="none" spc="0" normalizeH="0" baseline="0" noProof="0" dirty="0">
              <a:ln>
                <a:noFill/>
              </a:ln>
              <a:solidFill>
                <a:sysClr val="window" lastClr="FFFFFF"/>
              </a:solidFill>
              <a:effectLst/>
              <a:uLnTx/>
              <a:uFillTx/>
              <a:latin typeface="Century Gothic" pitchFamily="34" charset="0"/>
              <a:ea typeface="+mn-ea"/>
              <a:cs typeface="+mn-cs"/>
            </a:endParaRPr>
          </a:p>
        </p:txBody>
      </p:sp>
      <p:sp>
        <p:nvSpPr>
          <p:cNvPr id="5" name="4 CuadroTexto"/>
          <p:cNvSpPr txBox="1"/>
          <p:nvPr/>
        </p:nvSpPr>
        <p:spPr>
          <a:xfrm>
            <a:off x="1850729" y="2576239"/>
            <a:ext cx="2304256" cy="2862322"/>
          </a:xfrm>
          <a:prstGeom prst="rect">
            <a:avLst/>
          </a:prstGeom>
          <a:noFill/>
        </p:spPr>
        <p:txBody>
          <a:bodyPr wrap="square" rtlCol="0">
            <a:spAutoFit/>
          </a:bodyPr>
          <a:lstStyle/>
          <a:p>
            <a:pPr algn="ctr"/>
            <a:r>
              <a:rPr lang="es-ES" dirty="0" smtClean="0">
                <a:latin typeface="Century Gothic" pitchFamily="34" charset="0"/>
              </a:rPr>
              <a:t>En 1777 invento la balanza de torsión para medir la magnitud de la fuerza de atracción o de repulsión por medio del retorcimiento de la fibra fina y dirigida.</a:t>
            </a:r>
            <a:endParaRPr lang="es-ES" dirty="0">
              <a:latin typeface="Century Gothic" pitchFamily="34" charset="0"/>
            </a:endParaRPr>
          </a:p>
        </p:txBody>
      </p:sp>
      <p:pic>
        <p:nvPicPr>
          <p:cNvPr id="6" name="Picture 2" descr="http://www.biografiasyvidas.com/biografia/c/fotos/coulo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137528"/>
            <a:ext cx="3958580" cy="373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0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7467600" cy="562074"/>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0" i="0" u="none" strike="noStrike" kern="1200" cap="small" spc="0" normalizeH="0" baseline="0" noProof="0" dirty="0" err="1" smtClean="0">
                <a:ln>
                  <a:noFill/>
                </a:ln>
                <a:solidFill>
                  <a:schemeClr val="tx2">
                    <a:lumMod val="95000"/>
                    <a:lumOff val="5000"/>
                  </a:schemeClr>
                </a:solidFill>
                <a:effectLst/>
                <a:uLnTx/>
                <a:uFillTx/>
                <a:latin typeface="Century Gothic" pitchFamily="34" charset="0"/>
                <a:ea typeface="+mj-ea"/>
                <a:cs typeface="+mj-cs"/>
              </a:rPr>
              <a:t>Alessandro</a:t>
            </a:r>
            <a:r>
              <a:rPr kumimoji="0" lang="es-ES"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 Volta </a:t>
            </a:r>
            <a:endParaRPr kumimoji="0" lang="es-ES"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sp>
        <p:nvSpPr>
          <p:cNvPr id="5" name="2 Marcador de contenido"/>
          <p:cNvSpPr txBox="1">
            <a:spLocks/>
          </p:cNvSpPr>
          <p:nvPr/>
        </p:nvSpPr>
        <p:spPr>
          <a:xfrm>
            <a:off x="1691680" y="5085184"/>
            <a:ext cx="7128792" cy="11807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buFont typeface="Wingdings"/>
              <a:buNone/>
            </a:pPr>
            <a:r>
              <a:rPr lang="es-ES" dirty="0" smtClean="0">
                <a:latin typeface="Century Gothic" pitchFamily="34" charset="0"/>
              </a:rPr>
              <a:t>Invento el electróforo: almacenaba y generaba electricidad estática.</a:t>
            </a:r>
            <a:endParaRPr lang="es-ES" dirty="0">
              <a:latin typeface="Century Gothic" pitchFamily="34" charset="0"/>
            </a:endParaRPr>
          </a:p>
        </p:txBody>
      </p:sp>
      <p:pic>
        <p:nvPicPr>
          <p:cNvPr id="6" name="Picture 2" descr="http://www.adelaferrer.es/signos/acuario/08-ALESSANDRO-VOLTA-18-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232" y="1052736"/>
            <a:ext cx="299085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9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40410" y="274638"/>
            <a:ext cx="2746648" cy="562074"/>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Georg Ohm</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sp>
        <p:nvSpPr>
          <p:cNvPr id="5" name="2 Marcador de contenido"/>
          <p:cNvSpPr txBox="1">
            <a:spLocks/>
          </p:cNvSpPr>
          <p:nvPr/>
        </p:nvSpPr>
        <p:spPr>
          <a:xfrm>
            <a:off x="2195736" y="1268760"/>
            <a:ext cx="6696030" cy="1628016"/>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s-MX" dirty="0" smtClean="0">
                <a:latin typeface="Century Gothic" pitchFamily="34" charset="0"/>
              </a:rPr>
              <a:t>Estableció la ley fundamental de las corrientes eléctricas, al encontrar la existencia de una relación, entre la resistencia de un conductor, la diferencia de potencial y la intensidad de corriente eléctrica.</a:t>
            </a:r>
            <a:endParaRPr lang="es-MX" dirty="0">
              <a:latin typeface="Century Gothic" pitchFamily="34" charset="0"/>
            </a:endParaRPr>
          </a:p>
        </p:txBody>
      </p:sp>
      <p:pic>
        <p:nvPicPr>
          <p:cNvPr id="6" name="Picture 2" descr="http://www.daviddarling.info/images2/Ohm_experime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068960"/>
            <a:ext cx="3075826" cy="3414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vector-magz.com/wp-content/uploads/2013/08/greek-ohm-symb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8113" y="3748392"/>
            <a:ext cx="1705242" cy="205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339752" y="426764"/>
            <a:ext cx="3394720" cy="652934"/>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anose="020B0502020202020204" pitchFamily="34" charset="0"/>
                <a:ea typeface="+mj-ea"/>
                <a:cs typeface="+mj-cs"/>
              </a:rPr>
              <a:t>Michael Faraday</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anose="020B0502020202020204" pitchFamily="34" charset="0"/>
              <a:ea typeface="+mj-ea"/>
              <a:cs typeface="+mj-cs"/>
            </a:endParaRPr>
          </a:p>
        </p:txBody>
      </p:sp>
      <p:sp>
        <p:nvSpPr>
          <p:cNvPr id="5" name="4 Pergamino horizontal"/>
          <p:cNvSpPr/>
          <p:nvPr/>
        </p:nvSpPr>
        <p:spPr>
          <a:xfrm>
            <a:off x="4499992" y="1484784"/>
            <a:ext cx="4248472" cy="3600400"/>
          </a:xfrm>
          <a:prstGeom prst="horizontalScroll">
            <a:avLst/>
          </a:prstGeom>
          <a:solidFill>
            <a:srgbClr val="92D05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sysClr val="window" lastClr="FFFFFF"/>
                </a:solidFill>
                <a:effectLst/>
                <a:uLnTx/>
                <a:uFillTx/>
                <a:latin typeface="Century Gothic" pitchFamily="34" charset="0"/>
                <a:ea typeface="+mn-ea"/>
                <a:cs typeface="+mn-cs"/>
              </a:rPr>
              <a:t>Descubrió la inducción electromagnética, al usar un </a:t>
            </a:r>
            <a:r>
              <a:rPr kumimoji="0" lang="es-MX" sz="3600" b="1" i="0" u="none" strike="noStrike" kern="0" cap="none" spc="0" normalizeH="0" baseline="0" noProof="0" dirty="0" smtClean="0">
                <a:ln>
                  <a:noFill/>
                </a:ln>
                <a:solidFill>
                  <a:sysClr val="window" lastClr="FFFFFF"/>
                </a:solidFill>
                <a:effectLst/>
                <a:uLnTx/>
                <a:uFillTx/>
                <a:latin typeface="Century Gothic" pitchFamily="34" charset="0"/>
                <a:ea typeface="+mn-ea"/>
                <a:cs typeface="+mn-cs"/>
              </a:rPr>
              <a:t>imán </a:t>
            </a:r>
            <a:r>
              <a:rPr kumimoji="0" lang="es-MX" sz="1800" b="0" i="0" u="none" strike="noStrike" kern="0" cap="none" spc="0" normalizeH="0" baseline="0" noProof="0" dirty="0" smtClean="0">
                <a:ln>
                  <a:noFill/>
                </a:ln>
                <a:solidFill>
                  <a:sysClr val="window" lastClr="FFFFFF"/>
                </a:solidFill>
                <a:effectLst/>
                <a:uLnTx/>
                <a:uFillTx/>
                <a:latin typeface="Century Gothic" pitchFamily="34" charset="0"/>
                <a:ea typeface="+mn-ea"/>
                <a:cs typeface="+mn-cs"/>
              </a:rPr>
              <a:t>para generar una corriente eléctrica al desplazarlo dentro de un espiral de hierro. </a:t>
            </a:r>
            <a:endParaRPr kumimoji="0" lang="es-MX" sz="1800" b="0" i="0" u="none" strike="noStrike" kern="0" cap="none" spc="0" normalizeH="0" baseline="0" noProof="0" dirty="0">
              <a:ln>
                <a:noFill/>
              </a:ln>
              <a:solidFill>
                <a:sysClr val="window" lastClr="FFFFFF"/>
              </a:solidFill>
              <a:effectLst/>
              <a:uLnTx/>
              <a:uFillTx/>
              <a:latin typeface="Century Gothic" pitchFamily="34" charset="0"/>
              <a:ea typeface="+mn-ea"/>
              <a:cs typeface="+mn-cs"/>
            </a:endParaRPr>
          </a:p>
        </p:txBody>
      </p:sp>
      <p:pic>
        <p:nvPicPr>
          <p:cNvPr id="6" name="Picture 2" descr="http://www.daviddarling.info/images/Faraday_history_of_electri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36812"/>
            <a:ext cx="223787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15616" y="332656"/>
            <a:ext cx="7467600" cy="70609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James Joule</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sp>
        <p:nvSpPr>
          <p:cNvPr id="5" name="2 Marcador de contenido"/>
          <p:cNvSpPr txBox="1">
            <a:spLocks/>
          </p:cNvSpPr>
          <p:nvPr/>
        </p:nvSpPr>
        <p:spPr>
          <a:xfrm>
            <a:off x="2139917" y="2337332"/>
            <a:ext cx="3229744" cy="366523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s-MX" dirty="0" smtClean="0">
                <a:latin typeface="Century Gothic" pitchFamily="34" charset="0"/>
              </a:rPr>
              <a:t>Encontró la cantidad de calor originado por una corriente eléctrica al circular a través de un conductor, es directamente proporcional a la resistencia.</a:t>
            </a:r>
            <a:endParaRPr lang="es-MX" dirty="0">
              <a:latin typeface="Century Gothic" pitchFamily="34" charset="0"/>
            </a:endParaRPr>
          </a:p>
        </p:txBody>
      </p:sp>
      <p:pic>
        <p:nvPicPr>
          <p:cNvPr id="6" name="Picture 2" descr="http://pioneros.puj.edu.co/biografias/img/James-Prescott-Jo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88840"/>
            <a:ext cx="28575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0.gstatic.com/images?q=tbn:ANd9GcTLul-0GB2a02UGDQnK8RR8QIKD2qSGSTQbLhidQRCspRlUpoJq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32656"/>
            <a:ext cx="352839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79712" y="188640"/>
            <a:ext cx="2746648" cy="1012974"/>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Joseph Henry</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sp>
        <p:nvSpPr>
          <p:cNvPr id="5" name="2 Marcador de contenido"/>
          <p:cNvSpPr txBox="1">
            <a:spLocks/>
          </p:cNvSpPr>
          <p:nvPr/>
        </p:nvSpPr>
        <p:spPr>
          <a:xfrm>
            <a:off x="1751330" y="1484784"/>
            <a:ext cx="3900790" cy="93610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s-MX" dirty="0" smtClean="0">
                <a:latin typeface="Century Gothic" pitchFamily="34" charset="0"/>
              </a:rPr>
              <a:t>Constructor del primer electroimán.</a:t>
            </a:r>
            <a:endParaRPr lang="es-MX" dirty="0">
              <a:latin typeface="Century Gothic" pitchFamily="34" charset="0"/>
            </a:endParaRPr>
          </a:p>
        </p:txBody>
      </p:sp>
      <p:pic>
        <p:nvPicPr>
          <p:cNvPr id="6" name="Picture 2" descr="http://www.electronicsandyou.com/electronics-history/Joseph_Hen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23001"/>
            <a:ext cx="2748662" cy="3314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ienciaes.com/images/1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800" t="34317" r="-863" b="184"/>
          <a:stretch/>
        </p:blipFill>
        <p:spPr bwMode="auto">
          <a:xfrm>
            <a:off x="5652120" y="481257"/>
            <a:ext cx="3024336" cy="57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1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038596" y="332656"/>
            <a:ext cx="3469508"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Heinrich Lenz</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pic>
        <p:nvPicPr>
          <p:cNvPr id="5" name="Picture 2" descr="http://www.biografiasyvidas.com/biografia/l/fotos/lenz_heinr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256" y="1475656"/>
            <a:ext cx="4068160" cy="4401616"/>
          </a:xfrm>
          <a:prstGeom prst="rect">
            <a:avLst/>
          </a:prstGeom>
          <a:noFill/>
          <a:extLst>
            <a:ext uri="{909E8E84-426E-40DD-AFC4-6F175D3DCCD1}">
              <a14:hiddenFill xmlns:a14="http://schemas.microsoft.com/office/drawing/2010/main">
                <a:solidFill>
                  <a:srgbClr val="FFFFFF"/>
                </a:solidFill>
              </a14:hiddenFill>
            </a:ext>
          </a:extLst>
        </p:spPr>
      </p:pic>
      <p:sp>
        <p:nvSpPr>
          <p:cNvPr id="6" name="5 Llamada rectangular redondeada"/>
          <p:cNvSpPr/>
          <p:nvPr/>
        </p:nvSpPr>
        <p:spPr>
          <a:xfrm>
            <a:off x="1772564" y="2060848"/>
            <a:ext cx="2641416" cy="1512168"/>
          </a:xfrm>
          <a:prstGeom prst="wedgeRoundRectCallout">
            <a:avLst>
              <a:gd name="adj1" fmla="val 51408"/>
              <a:gd name="adj2" fmla="val 60546"/>
              <a:gd name="adj3" fmla="val 16667"/>
            </a:avLst>
          </a:prstGeom>
          <a:solidFill>
            <a:srgbClr val="92D05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 lastClr="FFFFFF"/>
                </a:solidFill>
                <a:effectLst/>
                <a:uLnTx/>
                <a:uFillTx/>
                <a:latin typeface="Century Gothic" pitchFamily="34" charset="0"/>
                <a:ea typeface="+mn-ea"/>
                <a:cs typeface="+mn-cs"/>
              </a:rPr>
              <a:t>Enuncio la ley relativa al sentido de corriente inducida. </a:t>
            </a:r>
          </a:p>
        </p:txBody>
      </p:sp>
    </p:spTree>
    <p:extLst>
      <p:ext uri="{BB962C8B-B14F-4D97-AF65-F5344CB8AC3E}">
        <p14:creationId xmlns:p14="http://schemas.microsoft.com/office/powerpoint/2010/main" val="12093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004839" y="304727"/>
            <a:ext cx="3095278" cy="77809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James Maxwell</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sp>
        <p:nvSpPr>
          <p:cNvPr id="5" name="2 Marcador de contenido"/>
          <p:cNvSpPr txBox="1">
            <a:spLocks/>
          </p:cNvSpPr>
          <p:nvPr/>
        </p:nvSpPr>
        <p:spPr>
          <a:xfrm>
            <a:off x="2123728" y="1052736"/>
            <a:ext cx="5987008" cy="405306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s-MX" dirty="0" smtClean="0">
                <a:latin typeface="Century Gothic" pitchFamily="34" charset="0"/>
              </a:rPr>
              <a:t>Propuso la teoría electromagnética de la luz y las ecuaciones generales del campo electromagnético.</a:t>
            </a:r>
            <a:endParaRPr lang="es-MX" dirty="0">
              <a:latin typeface="Century Gothic" pitchFamily="34" charset="0"/>
            </a:endParaRPr>
          </a:p>
        </p:txBody>
      </p:sp>
      <p:pic>
        <p:nvPicPr>
          <p:cNvPr id="6" name="Picture 2" descr="http://soadrules.files.wordpress.com/2011/08/maxwe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492896"/>
            <a:ext cx="3080637" cy="38427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Picture 4" descr="http://html.rincondelvago.com/000134464.png"/>
          <p:cNvPicPr>
            <a:picLocks noChangeAspect="1" noChangeArrowheads="1"/>
          </p:cNvPicPr>
          <p:nvPr/>
        </p:nvPicPr>
        <p:blipFill rotWithShape="1">
          <a:blip r:embed="rId3">
            <a:extLst>
              <a:ext uri="{28A0092B-C50C-407E-A947-70E740481C1C}">
                <a14:useLocalDpi xmlns:a14="http://schemas.microsoft.com/office/drawing/2010/main" val="0"/>
              </a:ext>
            </a:extLst>
          </a:blip>
          <a:srcRect b="5140"/>
          <a:stretch/>
        </p:blipFill>
        <p:spPr bwMode="auto">
          <a:xfrm>
            <a:off x="2123728" y="3239690"/>
            <a:ext cx="2857500" cy="234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4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79712" y="404664"/>
            <a:ext cx="2782652" cy="79695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err="1" smtClean="0">
                <a:ln>
                  <a:noFill/>
                </a:ln>
                <a:solidFill>
                  <a:schemeClr val="tx2">
                    <a:lumMod val="95000"/>
                    <a:lumOff val="5000"/>
                  </a:schemeClr>
                </a:solidFill>
                <a:effectLst/>
                <a:uLnTx/>
                <a:uFillTx/>
                <a:latin typeface="Century Gothic" pitchFamily="34" charset="0"/>
                <a:ea typeface="+mj-ea"/>
                <a:cs typeface="+mj-cs"/>
              </a:rPr>
              <a:t>Nikola</a:t>
            </a: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 </a:t>
            </a:r>
            <a:r>
              <a:rPr kumimoji="0" lang="es-MX" sz="3000" b="0" i="0" u="none" strike="noStrike" kern="1200" cap="small" spc="0" normalizeH="0" baseline="0" noProof="0" dirty="0" err="1" smtClean="0">
                <a:ln>
                  <a:noFill/>
                </a:ln>
                <a:solidFill>
                  <a:schemeClr val="tx2">
                    <a:lumMod val="95000"/>
                    <a:lumOff val="5000"/>
                  </a:schemeClr>
                </a:solidFill>
                <a:effectLst/>
                <a:uLnTx/>
                <a:uFillTx/>
                <a:latin typeface="Century Gothic" pitchFamily="34" charset="0"/>
                <a:ea typeface="+mj-ea"/>
                <a:cs typeface="+mj-cs"/>
              </a:rPr>
              <a:t>Telsa</a:t>
            </a: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pic>
        <p:nvPicPr>
          <p:cNvPr id="5" name="Picture 2" descr="http://foglobe.com/data_images/main/nikola-tesla/nikola-tesla-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060848"/>
            <a:ext cx="2475275" cy="3960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tuveras.com/maquinaasincrona/par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48880"/>
            <a:ext cx="4150804" cy="232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9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404664"/>
            <a:ext cx="3106688" cy="79695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Joseph Thomson</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sp>
        <p:nvSpPr>
          <p:cNvPr id="5" name="2 Marcador de contenido"/>
          <p:cNvSpPr txBox="1">
            <a:spLocks/>
          </p:cNvSpPr>
          <p:nvPr/>
        </p:nvSpPr>
        <p:spPr>
          <a:xfrm>
            <a:off x="1990056" y="1181778"/>
            <a:ext cx="6768752" cy="96470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s-MX" dirty="0" smtClean="0">
                <a:latin typeface="Century Gothic" pitchFamily="34" charset="0"/>
              </a:rPr>
              <a:t>Investigo la estructura de la materia y de los electrones.</a:t>
            </a:r>
            <a:endParaRPr lang="es-MX" dirty="0">
              <a:latin typeface="Century Gothic" pitchFamily="34" charset="0"/>
            </a:endParaRPr>
          </a:p>
        </p:txBody>
      </p:sp>
      <p:pic>
        <p:nvPicPr>
          <p:cNvPr id="6" name="Picture 2" descr="http://www.biografiasyvidas.com/biografia/t/fotos/thom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276872"/>
            <a:ext cx="453650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a:xfrm>
            <a:off x="498948" y="1218902"/>
            <a:ext cx="8229823" cy="5022949"/>
          </a:xfrm>
        </p:spPr>
        <p:txBody>
          <a:bodyPr lIns="88892" tIns="50795" rIns="88892" bIns="50795" anchor="t"/>
          <a:lstStyle/>
          <a:p>
            <a:pPr marL="0" indent="0" defTabSz="914098" eaLnBrk="1">
              <a:lnSpc>
                <a:spcPct val="90000"/>
              </a:lnSpc>
              <a:spcBef>
                <a:spcPts val="422"/>
              </a:spcBef>
              <a:buSzTx/>
              <a:buNone/>
            </a:pPr>
            <a:r>
              <a:rPr lang="es-MX" sz="1700" b="1" dirty="0" smtClean="0">
                <a:latin typeface="Helvetica" pitchFamily="34" charset="0"/>
                <a:ea typeface="Helvetica" pitchFamily="34" charset="0"/>
                <a:cs typeface="Helvetica" pitchFamily="34" charset="0"/>
                <a:sym typeface="Helvetica" pitchFamily="34" charset="0"/>
              </a:rPr>
              <a:t>Resumen</a:t>
            </a:r>
            <a:r>
              <a:rPr lang="es-MX" sz="1700" b="1" dirty="0" smtClean="0">
                <a:latin typeface="Helvetica" pitchFamily="34" charset="0"/>
                <a:ea typeface="Helvetica" pitchFamily="34" charset="0"/>
                <a:cs typeface="Helvetica" pitchFamily="34" charset="0"/>
                <a:sym typeface="Helvetica" pitchFamily="34" charset="0"/>
              </a:rPr>
              <a:t>: </a:t>
            </a:r>
            <a:r>
              <a:rPr lang="es-MX" sz="1700" dirty="0" smtClean="0">
                <a:latin typeface="Helvetica" pitchFamily="34" charset="0"/>
                <a:ea typeface="Helvetica" pitchFamily="34" charset="0"/>
                <a:cs typeface="Helvetica" pitchFamily="34" charset="0"/>
                <a:sym typeface="Helvetica" pitchFamily="34" charset="0"/>
              </a:rPr>
              <a:t>¿Qué pasaría si no existiera la electricidad?, ¿te imaginas una vida sin celular?, sin microondas, sin lavadora, sin televisión, es por ello que en este documento encontrarás la historia y las aportaciones de algunos científicos a esta parte de la Física.</a:t>
            </a:r>
            <a:endParaRPr lang="es-MX" sz="1700" dirty="0">
              <a:latin typeface="Helvetica" pitchFamily="34" charset="0"/>
              <a:ea typeface="Helvetica" pitchFamily="34" charset="0"/>
              <a:cs typeface="Helvetica" pitchFamily="34" charset="0"/>
              <a:sym typeface="Helvetica" pitchFamily="34" charset="0"/>
            </a:endParaRPr>
          </a:p>
          <a:p>
            <a:pPr marL="0" indent="0" defTabSz="914098" eaLnBrk="1">
              <a:lnSpc>
                <a:spcPct val="90000"/>
              </a:lnSpc>
              <a:spcBef>
                <a:spcPts val="422"/>
              </a:spcBef>
              <a:buSzTx/>
              <a:buNone/>
            </a:pPr>
            <a:endParaRPr lang="es-ES" sz="1700" dirty="0">
              <a:latin typeface="Helvetica" pitchFamily="34" charset="0"/>
              <a:ea typeface="Helvetica" pitchFamily="34" charset="0"/>
              <a:cs typeface="Helvetica" pitchFamily="34" charset="0"/>
              <a:sym typeface="Helvetica" pitchFamily="34" charset="0"/>
            </a:endParaRPr>
          </a:p>
          <a:p>
            <a:pPr marL="0" indent="0" defTabSz="914098" eaLnBrk="1">
              <a:lnSpc>
                <a:spcPct val="90000"/>
              </a:lnSpc>
              <a:spcBef>
                <a:spcPts val="422"/>
              </a:spcBef>
              <a:buSzTx/>
              <a:buNone/>
            </a:pPr>
            <a:r>
              <a:rPr lang="es-ES" sz="1700" b="1" dirty="0" smtClean="0">
                <a:latin typeface="Helvetica" pitchFamily="34" charset="0"/>
                <a:ea typeface="Helvetica" pitchFamily="34" charset="0"/>
                <a:cs typeface="Helvetica" pitchFamily="34" charset="0"/>
                <a:sym typeface="Helvetica" pitchFamily="34" charset="0"/>
              </a:rPr>
              <a:t>Palabras Clave: </a:t>
            </a:r>
            <a:r>
              <a:rPr lang="es-ES" sz="1700" dirty="0" smtClean="0">
                <a:latin typeface="Helvetica" pitchFamily="34" charset="0"/>
                <a:ea typeface="Helvetica" pitchFamily="34" charset="0"/>
                <a:cs typeface="Helvetica" pitchFamily="34" charset="0"/>
                <a:sym typeface="Helvetica" pitchFamily="34" charset="0"/>
              </a:rPr>
              <a:t>Electricidad</a:t>
            </a:r>
            <a:r>
              <a:rPr lang="es-ES" sz="1700" dirty="0">
                <a:latin typeface="Helvetica" pitchFamily="34" charset="0"/>
                <a:ea typeface="Helvetica" pitchFamily="34" charset="0"/>
                <a:cs typeface="Helvetica" pitchFamily="34" charset="0"/>
                <a:sym typeface="Helvetica" pitchFamily="34" charset="0"/>
              </a:rPr>
              <a:t>, Física, </a:t>
            </a:r>
            <a:r>
              <a:rPr lang="es-ES" sz="1700" dirty="0" err="1">
                <a:latin typeface="Helvetica" pitchFamily="34" charset="0"/>
                <a:ea typeface="Helvetica" pitchFamily="34" charset="0"/>
                <a:cs typeface="Helvetica" pitchFamily="34" charset="0"/>
                <a:sym typeface="Helvetica" pitchFamily="34" charset="0"/>
              </a:rPr>
              <a:t>Ambar</a:t>
            </a:r>
            <a:r>
              <a:rPr lang="es-ES" sz="1700" dirty="0">
                <a:latin typeface="Helvetica" pitchFamily="34" charset="0"/>
                <a:ea typeface="Helvetica" pitchFamily="34" charset="0"/>
                <a:cs typeface="Helvetica" pitchFamily="34" charset="0"/>
                <a:sym typeface="Helvetica" pitchFamily="34" charset="0"/>
              </a:rPr>
              <a:t>, Atracción, Protón, Electrón, Carga, </a:t>
            </a:r>
            <a:r>
              <a:rPr lang="es-ES" sz="1700" dirty="0" smtClean="0">
                <a:latin typeface="Helvetica" pitchFamily="34" charset="0"/>
                <a:ea typeface="Helvetica" pitchFamily="34" charset="0"/>
                <a:cs typeface="Helvetica" pitchFamily="34" charset="0"/>
                <a:sym typeface="Helvetica" pitchFamily="34" charset="0"/>
              </a:rPr>
              <a:t>Coulomb.</a:t>
            </a:r>
          </a:p>
          <a:p>
            <a:pPr marL="0" indent="0" defTabSz="914098" eaLnBrk="1">
              <a:lnSpc>
                <a:spcPct val="90000"/>
              </a:lnSpc>
              <a:spcBef>
                <a:spcPts val="422"/>
              </a:spcBef>
              <a:buSzTx/>
              <a:buNone/>
            </a:pPr>
            <a:endParaRPr lang="es-ES" sz="1700" dirty="0" smtClean="0">
              <a:latin typeface="Helvetica" pitchFamily="34" charset="0"/>
              <a:ea typeface="Helvetica" pitchFamily="34" charset="0"/>
              <a:cs typeface="Helvetica" pitchFamily="34" charset="0"/>
              <a:sym typeface="Helvetica" pitchFamily="34" charset="0"/>
            </a:endParaRPr>
          </a:p>
          <a:p>
            <a:pPr marL="0" indent="0" defTabSz="914098" eaLnBrk="1">
              <a:lnSpc>
                <a:spcPct val="90000"/>
              </a:lnSpc>
              <a:spcBef>
                <a:spcPts val="422"/>
              </a:spcBef>
              <a:buSzTx/>
              <a:buNone/>
            </a:pPr>
            <a:endParaRPr lang="es-ES" sz="1700" b="1" dirty="0">
              <a:latin typeface="Helvetica" pitchFamily="34" charset="0"/>
              <a:ea typeface="Helvetica" pitchFamily="34" charset="0"/>
              <a:cs typeface="Helvetica" pitchFamily="34" charset="0"/>
              <a:sym typeface="Helvetica" pitchFamily="34" charset="0"/>
            </a:endParaRPr>
          </a:p>
          <a:p>
            <a:pPr marL="0" indent="0" defTabSz="914098" eaLnBrk="1">
              <a:lnSpc>
                <a:spcPct val="90000"/>
              </a:lnSpc>
              <a:spcBef>
                <a:spcPts val="422"/>
              </a:spcBef>
              <a:buSzTx/>
              <a:buNone/>
            </a:pPr>
            <a:r>
              <a:rPr lang="es-MX" sz="1700" b="1" dirty="0" err="1" smtClean="0">
                <a:latin typeface="Helvetica" pitchFamily="34" charset="0"/>
                <a:ea typeface="Helvetica" pitchFamily="34" charset="0"/>
                <a:cs typeface="Helvetica" pitchFamily="34" charset="0"/>
                <a:sym typeface="Helvetica" pitchFamily="34" charset="0"/>
              </a:rPr>
              <a:t>Abstract</a:t>
            </a:r>
            <a:r>
              <a:rPr lang="es-MX" sz="1700" dirty="0">
                <a:latin typeface="Helvetica" pitchFamily="34" charset="0"/>
                <a:ea typeface="Helvetica" pitchFamily="34" charset="0"/>
                <a:cs typeface="Helvetica" pitchFamily="34" charset="0"/>
                <a:sym typeface="Helvetica" pitchFamily="34" charset="0"/>
              </a:rPr>
              <a:t>: </a:t>
            </a:r>
            <a:r>
              <a:rPr lang="en-US" sz="1700" dirty="0">
                <a:latin typeface="Helvetica" pitchFamily="34" charset="0"/>
                <a:ea typeface="Helvetica" pitchFamily="34" charset="0"/>
                <a:cs typeface="Helvetica" pitchFamily="34" charset="0"/>
                <a:sym typeface="Helvetica" pitchFamily="34" charset="0"/>
              </a:rPr>
              <a:t>have you thought about the utility of electricity in our lives, what if you had no phone?, you would do if you could not turn on the TV?, this paper develops the history of electricity</a:t>
            </a:r>
            <a:r>
              <a:rPr lang="en-US" sz="1700" dirty="0" smtClean="0">
                <a:latin typeface="Helvetica" pitchFamily="34" charset="0"/>
                <a:ea typeface="Helvetica" pitchFamily="34" charset="0"/>
                <a:cs typeface="Helvetica" pitchFamily="34" charset="0"/>
                <a:sym typeface="Helvetica" pitchFamily="34" charset="0"/>
              </a:rPr>
              <a:t>.</a:t>
            </a:r>
          </a:p>
          <a:p>
            <a:pPr marL="0" indent="0" defTabSz="914098" eaLnBrk="1">
              <a:lnSpc>
                <a:spcPct val="90000"/>
              </a:lnSpc>
              <a:spcBef>
                <a:spcPts val="422"/>
              </a:spcBef>
              <a:buSzTx/>
              <a:buNone/>
            </a:pPr>
            <a:endParaRPr lang="es-MX" sz="1700" dirty="0">
              <a:latin typeface="Helvetica" pitchFamily="34" charset="0"/>
              <a:ea typeface="Helvetica" pitchFamily="34" charset="0"/>
              <a:cs typeface="Helvetica" pitchFamily="34" charset="0"/>
              <a:sym typeface="Helvetica" pitchFamily="34" charset="0"/>
            </a:endParaRPr>
          </a:p>
          <a:p>
            <a:pPr marL="0" indent="0" defTabSz="914098" eaLnBrk="1">
              <a:lnSpc>
                <a:spcPct val="90000"/>
              </a:lnSpc>
              <a:spcBef>
                <a:spcPts val="422"/>
              </a:spcBef>
              <a:buSzTx/>
              <a:buNone/>
            </a:pPr>
            <a:r>
              <a:rPr lang="es-ES" sz="1700" b="1" dirty="0" err="1">
                <a:latin typeface="Helvetica" pitchFamily="34" charset="0"/>
                <a:ea typeface="Helvetica" pitchFamily="34" charset="0"/>
                <a:cs typeface="Helvetica" pitchFamily="34" charset="0"/>
                <a:sym typeface="Helvetica" pitchFamily="34" charset="0"/>
              </a:rPr>
              <a:t>Keywords</a:t>
            </a:r>
            <a:r>
              <a:rPr lang="es-ES" sz="1700" b="1" dirty="0">
                <a:latin typeface="Helvetica" pitchFamily="34" charset="0"/>
                <a:ea typeface="Helvetica" pitchFamily="34" charset="0"/>
                <a:cs typeface="Helvetica" pitchFamily="34" charset="0"/>
                <a:sym typeface="Helvetica" pitchFamily="34" charset="0"/>
              </a:rPr>
              <a:t>: </a:t>
            </a:r>
            <a:r>
              <a:rPr lang="es-ES" sz="1700" dirty="0">
                <a:latin typeface="Helvetica" pitchFamily="34" charset="0"/>
                <a:ea typeface="Helvetica" pitchFamily="34" charset="0"/>
                <a:cs typeface="Helvetica" pitchFamily="34" charset="0"/>
                <a:sym typeface="Helvetica" pitchFamily="34" charset="0"/>
              </a:rPr>
              <a:t>Electricidad, Física, </a:t>
            </a:r>
            <a:r>
              <a:rPr lang="es-ES" sz="1700" dirty="0" err="1">
                <a:latin typeface="Helvetica" pitchFamily="34" charset="0"/>
                <a:ea typeface="Helvetica" pitchFamily="34" charset="0"/>
                <a:cs typeface="Helvetica" pitchFamily="34" charset="0"/>
                <a:sym typeface="Helvetica" pitchFamily="34" charset="0"/>
              </a:rPr>
              <a:t>Ambar</a:t>
            </a:r>
            <a:r>
              <a:rPr lang="es-ES" sz="1700" dirty="0">
                <a:latin typeface="Helvetica" pitchFamily="34" charset="0"/>
                <a:ea typeface="Helvetica" pitchFamily="34" charset="0"/>
                <a:cs typeface="Helvetica" pitchFamily="34" charset="0"/>
                <a:sym typeface="Helvetica" pitchFamily="34" charset="0"/>
              </a:rPr>
              <a:t>, Atracción, Protón, Electrón, Carga, Coulomb </a:t>
            </a:r>
          </a:p>
          <a:p>
            <a:pPr marL="0" indent="0" defTabSz="914098" eaLnBrk="1">
              <a:lnSpc>
                <a:spcPct val="90000"/>
              </a:lnSpc>
              <a:spcBef>
                <a:spcPts val="422"/>
              </a:spcBef>
              <a:buSzTx/>
              <a:buNone/>
            </a:pPr>
            <a:endParaRPr lang="es-ES" sz="1700" dirty="0">
              <a:latin typeface="Helvetica" pitchFamily="34" charset="0"/>
              <a:ea typeface="Helvetica" pitchFamily="34" charset="0"/>
              <a:cs typeface="Helvetica" pitchFamily="34" charset="0"/>
            </a:endParaRPr>
          </a:p>
        </p:txBody>
      </p:sp>
    </p:spTree>
    <p:extLst>
      <p:ext uri="{BB962C8B-B14F-4D97-AF65-F5344CB8AC3E}">
        <p14:creationId xmlns:p14="http://schemas.microsoft.com/office/powerpoint/2010/main" val="2330251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Nube"/>
          <p:cNvSpPr/>
          <p:nvPr/>
        </p:nvSpPr>
        <p:spPr>
          <a:xfrm>
            <a:off x="2339752" y="548680"/>
            <a:ext cx="4320480" cy="4104456"/>
          </a:xfrm>
          <a:prstGeom prst="cloud">
            <a:avLst/>
          </a:prstGeom>
          <a:solidFill>
            <a:srgbClr val="92D05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b="0" i="0" u="none" strike="noStrike" kern="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La electricidad ha evolucionado intensamente, pues puede transformarse con facilidad, se transporta de manera sencilla a grandes distancias a través de líneas aéreas no contaminantes.</a:t>
            </a:r>
            <a:endParaRPr kumimoji="0" lang="es-MX"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909"/>
          <a:stretch/>
        </p:blipFill>
        <p:spPr bwMode="auto">
          <a:xfrm>
            <a:off x="6300192" y="3448549"/>
            <a:ext cx="2736304" cy="221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39552" y="5661248"/>
            <a:ext cx="8166670" cy="646331"/>
          </a:xfrm>
          <a:prstGeom prst="rect">
            <a:avLst/>
          </a:prstGeom>
          <a:noFill/>
        </p:spPr>
        <p:txBody>
          <a:bodyPr wrap="square" rtlCol="0">
            <a:spAutoFit/>
          </a:bodyPr>
          <a:lstStyle/>
          <a:p>
            <a:r>
              <a:rPr lang="es-MX" dirty="0" smtClean="0"/>
              <a:t>Las torres de electricidad cruzan por todas partes conduciendo por medio de cables de alto voltaje para uso domestico e industrial</a:t>
            </a:r>
            <a:endParaRPr lang="es-MX" dirty="0"/>
          </a:p>
        </p:txBody>
      </p:sp>
    </p:spTree>
    <p:extLst>
      <p:ext uri="{BB962C8B-B14F-4D97-AF65-F5344CB8AC3E}">
        <p14:creationId xmlns:p14="http://schemas.microsoft.com/office/powerpoint/2010/main" val="12732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63688" y="188640"/>
            <a:ext cx="627504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anose="020B0502020202020204" pitchFamily="34" charset="0"/>
                <a:ea typeface="+mj-ea"/>
                <a:cs typeface="+mj-cs"/>
              </a:rPr>
              <a:t>CARGA ELECTRICA Y LEY DE CONSERVACION DE LA CARGA</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anose="020B0502020202020204" pitchFamily="34" charset="0"/>
              <a:ea typeface="+mj-ea"/>
              <a:cs typeface="+mj-cs"/>
            </a:endParaRPr>
          </a:p>
        </p:txBody>
      </p:sp>
      <p:sp>
        <p:nvSpPr>
          <p:cNvPr id="5" name="2 Marcador de contenido"/>
          <p:cNvSpPr txBox="1">
            <a:spLocks/>
          </p:cNvSpPr>
          <p:nvPr/>
        </p:nvSpPr>
        <p:spPr>
          <a:xfrm>
            <a:off x="1917576" y="1556792"/>
            <a:ext cx="4546848" cy="218085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s-MX" dirty="0" smtClean="0">
                <a:latin typeface="Century Gothic" panose="020B0502020202020204" pitchFamily="34" charset="0"/>
              </a:rPr>
              <a:t>Toda la materia, se compone de átomos y estos de partículas elementales como los electrones, protones y neutrones.</a:t>
            </a:r>
            <a:endParaRPr lang="es-MX" dirty="0">
              <a:latin typeface="Century Gothic" panose="020B0502020202020204" pitchFamily="34" charset="0"/>
            </a:endParaRPr>
          </a:p>
        </p:txBody>
      </p:sp>
      <p:sp>
        <p:nvSpPr>
          <p:cNvPr id="6" name="5 Explosión 2"/>
          <p:cNvSpPr/>
          <p:nvPr/>
        </p:nvSpPr>
        <p:spPr>
          <a:xfrm>
            <a:off x="3995936" y="2204864"/>
            <a:ext cx="5472608" cy="4307634"/>
          </a:xfrm>
          <a:prstGeom prst="irregularSeal2">
            <a:avLst/>
          </a:prstGeom>
          <a:solidFill>
            <a:srgbClr val="92D05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Los electrones y protones tienen una propiedad llamada </a:t>
            </a:r>
            <a:r>
              <a:rPr kumimoji="0" lang="es-MX" sz="3200" b="0" i="0" u="none" strike="noStrike" kern="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carga eléctrica.</a:t>
            </a:r>
            <a:endParaRPr kumimoji="0" lang="es-MX" sz="32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4278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55776" y="2780928"/>
            <a:ext cx="280831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schemeClr val="tx2">
                    <a:lumMod val="95000"/>
                    <a:lumOff val="5000"/>
                  </a:schemeClr>
                </a:solidFill>
                <a:effectLst/>
                <a:uLnTx/>
                <a:uFillTx/>
                <a:latin typeface="Century Gothic" panose="020B0502020202020204" pitchFamily="34" charset="0"/>
              </a:rPr>
              <a:t>PROTON carga </a:t>
            </a:r>
            <a:r>
              <a:rPr kumimoji="0" lang="es-MX" sz="1800" b="0" i="0" u="none" strike="noStrike" kern="0" cap="none" spc="0" normalizeH="0" baseline="0" noProof="0" dirty="0">
                <a:ln>
                  <a:noFill/>
                </a:ln>
                <a:solidFill>
                  <a:schemeClr val="tx2">
                    <a:lumMod val="95000"/>
                    <a:lumOff val="5000"/>
                  </a:schemeClr>
                </a:solidFill>
                <a:effectLst/>
                <a:uLnTx/>
                <a:uFillTx/>
                <a:latin typeface="Century Gothic" panose="020B0502020202020204" pitchFamily="34" charset="0"/>
              </a:rPr>
              <a:t>+</a:t>
            </a:r>
          </a:p>
        </p:txBody>
      </p:sp>
      <p:sp>
        <p:nvSpPr>
          <p:cNvPr id="5" name="4 CuadroTexto"/>
          <p:cNvSpPr txBox="1"/>
          <p:nvPr/>
        </p:nvSpPr>
        <p:spPr>
          <a:xfrm>
            <a:off x="5868144" y="2780928"/>
            <a:ext cx="30963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schemeClr val="tx2">
                    <a:lumMod val="95000"/>
                    <a:lumOff val="5000"/>
                  </a:schemeClr>
                </a:solidFill>
                <a:effectLst/>
                <a:uLnTx/>
                <a:uFillTx/>
                <a:latin typeface="Century Gothic" panose="020B0502020202020204" pitchFamily="34" charset="0"/>
              </a:rPr>
              <a:t>ELECTRONES carga -</a:t>
            </a:r>
            <a:endParaRPr kumimoji="0" lang="es-MX" sz="1800" b="0" i="0" u="none" strike="noStrike" kern="0" cap="none" spc="0" normalizeH="0" baseline="0" noProof="0" dirty="0">
              <a:ln>
                <a:noFill/>
              </a:ln>
              <a:solidFill>
                <a:schemeClr val="tx2">
                  <a:lumMod val="95000"/>
                  <a:lumOff val="5000"/>
                </a:schemeClr>
              </a:solidFill>
              <a:effectLst/>
              <a:uLnTx/>
              <a:uFillTx/>
              <a:latin typeface="Century Gothic" panose="020B0502020202020204" pitchFamily="34" charset="0"/>
            </a:endParaRPr>
          </a:p>
        </p:txBody>
      </p:sp>
      <p:pic>
        <p:nvPicPr>
          <p:cNvPr id="6" name="Picture 4" descr="http://www.chemistryland.com/ElementarySchool/BuildingBlocks/ProtonElectronNeut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980728"/>
            <a:ext cx="5976664" cy="90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gtEl>
                                        <p:attrNameLst>
                                          <p:attrName>ppt_x</p:attrName>
                                          <p:attrName>ppt_y</p:attrName>
                                        </p:attrNameLst>
                                      </p:cBhvr>
                                    </p:animMotion>
                                    <p:animRot by="1500000">
                                      <p:cBhvr>
                                        <p:cTn id="15" dur="125" fill="hold">
                                          <p:stCondLst>
                                            <p:cond delay="0"/>
                                          </p:stCondLst>
                                        </p:cTn>
                                        <p:tgtEl>
                                          <p:spTgt spid="5"/>
                                        </p:tgtEl>
                                        <p:attrNameLst>
                                          <p:attrName>r</p:attrName>
                                        </p:attrNameLst>
                                      </p:cBhvr>
                                    </p:animRot>
                                    <p:animRot by="-1500000">
                                      <p:cBhvr>
                                        <p:cTn id="16" dur="125" fill="hold">
                                          <p:stCondLst>
                                            <p:cond delay="125"/>
                                          </p:stCondLst>
                                        </p:cTn>
                                        <p:tgtEl>
                                          <p:spTgt spid="5"/>
                                        </p:tgtEl>
                                        <p:attrNameLst>
                                          <p:attrName>r</p:attrName>
                                        </p:attrNameLst>
                                      </p:cBhvr>
                                    </p:animRot>
                                    <p:animRot by="-1500000">
                                      <p:cBhvr>
                                        <p:cTn id="17" dur="125" fill="hold">
                                          <p:stCondLst>
                                            <p:cond delay="250"/>
                                          </p:stCondLst>
                                        </p:cTn>
                                        <p:tgtEl>
                                          <p:spTgt spid="5"/>
                                        </p:tgtEl>
                                        <p:attrNameLst>
                                          <p:attrName>r</p:attrName>
                                        </p:attrNameLst>
                                      </p:cBhvr>
                                    </p:animRot>
                                    <p:animRot by="1500000">
                                      <p:cBhvr>
                                        <p:cTn id="1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275744" y="332656"/>
            <a:ext cx="6040672" cy="513318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s-MX" dirty="0" smtClean="0">
                <a:latin typeface="Century Gothic" panose="020B0502020202020204" pitchFamily="34" charset="0"/>
              </a:rPr>
              <a:t>El átomo esta constituido por un NUCLEO, en donde se encuentran los PROTONES y NEUTRONES y a su alrededor giran los ELECTRONES.</a:t>
            </a:r>
            <a:endParaRPr lang="es-MX" dirty="0">
              <a:latin typeface="Century Gothic" panose="020B0502020202020204" pitchFamily="34" charset="0"/>
            </a:endParaRPr>
          </a:p>
        </p:txBody>
      </p:sp>
      <p:sp>
        <p:nvSpPr>
          <p:cNvPr id="5" name="4 Nube"/>
          <p:cNvSpPr/>
          <p:nvPr/>
        </p:nvSpPr>
        <p:spPr>
          <a:xfrm rot="20224418">
            <a:off x="4535969" y="2590081"/>
            <a:ext cx="4190362" cy="3622350"/>
          </a:xfrm>
          <a:prstGeom prst="cloud">
            <a:avLst/>
          </a:prstGeom>
          <a:solidFill>
            <a:srgbClr val="92D05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400" b="0" i="0" u="none" strike="noStrike" kern="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Los átomos son neutros ya que tienen el mismo numero de protones y de electrones</a:t>
            </a:r>
            <a:endParaRPr kumimoji="0" lang="es-MX" sz="24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937"/>
          <a:stretch/>
        </p:blipFill>
        <p:spPr bwMode="auto">
          <a:xfrm>
            <a:off x="1763688" y="2132856"/>
            <a:ext cx="3041763" cy="2918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0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736" y="260648"/>
            <a:ext cx="5369260" cy="94096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chemeClr val="tx2">
                    <a:lumMod val="95000"/>
                    <a:lumOff val="5000"/>
                  </a:schemeClr>
                </a:solidFill>
                <a:effectLst/>
                <a:uLnTx/>
                <a:uFillTx/>
                <a:latin typeface="Century Gothic" panose="020B0502020202020204" pitchFamily="34" charset="0"/>
                <a:ea typeface="+mj-ea"/>
                <a:cs typeface="+mj-cs"/>
              </a:rPr>
              <a:t>LEY DE LA CONSERVACION</a:t>
            </a:r>
            <a:endParaRPr kumimoji="0" lang="es-MX" sz="3000" b="0" i="0" u="none" strike="noStrike" kern="1200" cap="small" spc="0" normalizeH="0" baseline="0" noProof="0" dirty="0">
              <a:ln>
                <a:noFill/>
              </a:ln>
              <a:solidFill>
                <a:schemeClr val="tx2">
                  <a:lumMod val="95000"/>
                  <a:lumOff val="5000"/>
                </a:schemeClr>
              </a:solidFill>
              <a:effectLst/>
              <a:uLnTx/>
              <a:uFillTx/>
              <a:latin typeface="Century Gothic" panose="020B0502020202020204" pitchFamily="34" charset="0"/>
              <a:ea typeface="+mj-ea"/>
              <a:cs typeface="+mj-cs"/>
            </a:endParaRPr>
          </a:p>
        </p:txBody>
      </p:sp>
      <p:sp>
        <p:nvSpPr>
          <p:cNvPr id="5" name="2 Marcador de contenido"/>
          <p:cNvSpPr txBox="1">
            <a:spLocks/>
          </p:cNvSpPr>
          <p:nvPr/>
        </p:nvSpPr>
        <p:spPr>
          <a:xfrm>
            <a:off x="2508920" y="1484784"/>
            <a:ext cx="6635080" cy="434109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s-MX" dirty="0" smtClean="0">
                <a:latin typeface="Century Gothic" panose="020B0502020202020204" pitchFamily="34" charset="0"/>
              </a:rPr>
              <a:t>Es imposible producir o destruir una carga positiva sin producir al mismo tiempo una carga negativa de idéntica magnitud.</a:t>
            </a:r>
            <a:endParaRPr lang="es-MX" dirty="0">
              <a:latin typeface="Century Gothic" panose="020B0502020202020204" pitchFamily="34" charset="0"/>
            </a:endParaRPr>
          </a:p>
        </p:txBody>
      </p:sp>
      <p:sp>
        <p:nvSpPr>
          <p:cNvPr id="6" name="5 Explosión 1"/>
          <p:cNvSpPr/>
          <p:nvPr/>
        </p:nvSpPr>
        <p:spPr>
          <a:xfrm>
            <a:off x="4186369" y="3329608"/>
            <a:ext cx="4968602" cy="3528392"/>
          </a:xfrm>
          <a:prstGeom prst="irregularSeal1">
            <a:avLst/>
          </a:prstGeom>
          <a:solidFill>
            <a:srgbClr val="92D05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rPr>
              <a:t>La carga </a:t>
            </a:r>
            <a:r>
              <a:rPr kumimoji="0" lang="es-MX" sz="1800" b="0" i="0" u="none" strike="noStrike" kern="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eléctrica </a:t>
            </a:r>
            <a:r>
              <a:rPr kumimoji="0" lang="es-MX" sz="18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rPr>
              <a:t>total del universo es una magnitud constante, NO SE CREA  NI SE </a:t>
            </a:r>
            <a:r>
              <a:rPr kumimoji="0" lang="es-MX" sz="1800" b="0" i="0" u="none" strike="noStrike" kern="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DESTRUYE.</a:t>
            </a:r>
            <a:endParaRPr kumimoji="0" lang="es-MX" sz="18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202"/>
          <a:stretch/>
        </p:blipFill>
        <p:spPr bwMode="auto">
          <a:xfrm>
            <a:off x="1907704" y="3109285"/>
            <a:ext cx="2736304" cy="19845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84957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77877" y="116632"/>
            <a:ext cx="6678191"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000" b="0" i="0" u="none" strike="noStrike" kern="1200" cap="small" spc="0" normalizeH="0" baseline="0" noProof="0" dirty="0" smtClean="0">
                <a:ln>
                  <a:noFill/>
                </a:ln>
                <a:solidFill>
                  <a:srgbClr val="666666"/>
                </a:solidFill>
                <a:effectLst/>
                <a:uLnTx/>
                <a:uFillTx/>
                <a:latin typeface="Century Schoolbook"/>
                <a:ea typeface="+mj-ea"/>
                <a:cs typeface="+mj-cs"/>
              </a:rPr>
              <a:t>Interacción de cargas de igual o diferente signo</a:t>
            </a:r>
            <a:endParaRPr kumimoji="0" lang="es-MX" sz="3000" b="0" i="0" u="none" strike="noStrike" kern="1200" cap="small" spc="0" normalizeH="0" baseline="0" noProof="0" dirty="0">
              <a:ln>
                <a:noFill/>
              </a:ln>
              <a:solidFill>
                <a:srgbClr val="666666"/>
              </a:solidFill>
              <a:effectLst/>
              <a:uLnTx/>
              <a:uFillTx/>
              <a:latin typeface="Century Schoolbook"/>
              <a:ea typeface="+mj-ea"/>
              <a:cs typeface="+mj-cs"/>
            </a:endParaRPr>
          </a:p>
        </p:txBody>
      </p:sp>
      <p:sp>
        <p:nvSpPr>
          <p:cNvPr id="5" name="2 Marcador de contenido"/>
          <p:cNvSpPr txBox="1">
            <a:spLocks/>
          </p:cNvSpPr>
          <p:nvPr/>
        </p:nvSpPr>
        <p:spPr>
          <a:xfrm>
            <a:off x="1403648" y="2149319"/>
            <a:ext cx="4690864" cy="3888432"/>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388C"/>
              </a:buClr>
              <a:buSzPct val="70000"/>
              <a:buFont typeface="Wingdings"/>
              <a:buNone/>
              <a:tabLst/>
              <a:defRPr/>
            </a:pPr>
            <a:r>
              <a:rPr kumimoji="0" lang="es-MX"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Un principio fundamental es:</a:t>
            </a:r>
          </a:p>
          <a:p>
            <a:pPr marL="0" marR="0" lvl="0" indent="0" algn="l" defTabSz="914400" rtl="0" eaLnBrk="1" fontAlgn="auto" latinLnBrk="0" hangingPunct="1">
              <a:lnSpc>
                <a:spcPct val="100000"/>
              </a:lnSpc>
              <a:spcBef>
                <a:spcPts val="600"/>
              </a:spcBef>
              <a:spcAft>
                <a:spcPts val="0"/>
              </a:spcAft>
              <a:buClr>
                <a:srgbClr val="FF388C"/>
              </a:buClr>
              <a:buSzPct val="70000"/>
              <a:buFont typeface="Wingdings"/>
              <a:buNone/>
              <a:tabLst/>
              <a:defRPr/>
            </a:pPr>
            <a:r>
              <a:rPr kumimoji="0" lang="es-MX"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a:t>
            </a:r>
          </a:p>
          <a:p>
            <a:pPr marL="0" marR="0" lvl="0" indent="0" algn="l" defTabSz="914400" rtl="0" eaLnBrk="1" fontAlgn="auto" latinLnBrk="0" hangingPunct="1">
              <a:lnSpc>
                <a:spcPct val="100000"/>
              </a:lnSpc>
              <a:spcBef>
                <a:spcPts val="600"/>
              </a:spcBef>
              <a:spcAft>
                <a:spcPts val="0"/>
              </a:spcAft>
              <a:buClr>
                <a:srgbClr val="FF388C"/>
              </a:buClr>
              <a:buSzPct val="70000"/>
              <a:buFont typeface="Wingdings"/>
              <a:buNone/>
              <a:tabLst/>
              <a:defRPr/>
            </a:pPr>
            <a:r>
              <a:rPr kumimoji="0" lang="es-MX"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Este principio puede </a:t>
            </a:r>
            <a:r>
              <a:rPr kumimoji="0" lang="es-MX" sz="2400" b="0" i="0" u="none" strike="noStrike" kern="1200" cap="none" spc="0" normalizeH="0" baseline="0" noProof="0" dirty="0" err="1" smtClean="0">
                <a:ln>
                  <a:noFill/>
                </a:ln>
                <a:solidFill>
                  <a:sysClr val="windowText" lastClr="000000"/>
                </a:solidFill>
                <a:effectLst/>
                <a:uLnTx/>
                <a:uFillTx/>
                <a:latin typeface="Century Schoolbook"/>
                <a:ea typeface="+mn-ea"/>
                <a:cs typeface="+mn-cs"/>
              </a:rPr>
              <a:t>denortarse</a:t>
            </a:r>
            <a:r>
              <a:rPr kumimoji="0" lang="es-MX"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por medio de un péndulo eléctrico.</a:t>
            </a:r>
            <a:endParaRPr kumimoji="0" lang="es-MX"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graphicFrame>
        <p:nvGraphicFramePr>
          <p:cNvPr id="6" name="5 Tabla"/>
          <p:cNvGraphicFramePr>
            <a:graphicFrameLocks noGrp="1"/>
          </p:cNvGraphicFramePr>
          <p:nvPr>
            <p:extLst>
              <p:ext uri="{D42A27DB-BD31-4B8C-83A1-F6EECF244321}">
                <p14:modId xmlns:p14="http://schemas.microsoft.com/office/powerpoint/2010/main" val="2557132796"/>
              </p:ext>
            </p:extLst>
          </p:nvPr>
        </p:nvGraphicFramePr>
        <p:xfrm>
          <a:off x="1264804" y="2573135"/>
          <a:ext cx="4968552" cy="1447800"/>
        </p:xfrm>
        <a:graphic>
          <a:graphicData uri="http://schemas.openxmlformats.org/drawingml/2006/table">
            <a:tbl>
              <a:tblPr firstRow="1" bandRow="1"/>
              <a:tblGrid>
                <a:gridCol w="1656184"/>
                <a:gridCol w="1656184"/>
                <a:gridCol w="1656184"/>
              </a:tblGrid>
              <a:tr h="273630">
                <a:tc>
                  <a:txBody>
                    <a:bodyPr/>
                    <a:lstStyle>
                      <a:lvl1pPr marL="0" algn="l" defTabSz="642915" rtl="0" eaLnBrk="1" latinLnBrk="0" hangingPunct="1">
                        <a:defRPr sz="1300" b="1" kern="1200">
                          <a:solidFill>
                            <a:schemeClr val="lt1"/>
                          </a:solidFill>
                          <a:latin typeface="Century Schoolbook"/>
                        </a:defRPr>
                      </a:lvl1pPr>
                      <a:lvl2pPr marL="321457" algn="l" defTabSz="642915" rtl="0" eaLnBrk="1" latinLnBrk="0" hangingPunct="1">
                        <a:defRPr sz="1300" b="1" kern="1200">
                          <a:solidFill>
                            <a:schemeClr val="lt1"/>
                          </a:solidFill>
                          <a:latin typeface="Century Schoolbook"/>
                        </a:defRPr>
                      </a:lvl2pPr>
                      <a:lvl3pPr marL="642915" algn="l" defTabSz="642915" rtl="0" eaLnBrk="1" latinLnBrk="0" hangingPunct="1">
                        <a:defRPr sz="1300" b="1" kern="1200">
                          <a:solidFill>
                            <a:schemeClr val="lt1"/>
                          </a:solidFill>
                          <a:latin typeface="Century Schoolbook"/>
                        </a:defRPr>
                      </a:lvl3pPr>
                      <a:lvl4pPr marL="964372" algn="l" defTabSz="642915" rtl="0" eaLnBrk="1" latinLnBrk="0" hangingPunct="1">
                        <a:defRPr sz="1300" b="1" kern="1200">
                          <a:solidFill>
                            <a:schemeClr val="lt1"/>
                          </a:solidFill>
                          <a:latin typeface="Century Schoolbook"/>
                        </a:defRPr>
                      </a:lvl4pPr>
                      <a:lvl5pPr marL="1285829" algn="l" defTabSz="642915" rtl="0" eaLnBrk="1" latinLnBrk="0" hangingPunct="1">
                        <a:defRPr sz="1300" b="1" kern="1200">
                          <a:solidFill>
                            <a:schemeClr val="lt1"/>
                          </a:solidFill>
                          <a:latin typeface="Century Schoolbook"/>
                        </a:defRPr>
                      </a:lvl5pPr>
                      <a:lvl6pPr marL="1607287" algn="l" defTabSz="642915" rtl="0" eaLnBrk="1" latinLnBrk="0" hangingPunct="1">
                        <a:defRPr sz="1300" b="1" kern="1200">
                          <a:solidFill>
                            <a:schemeClr val="lt1"/>
                          </a:solidFill>
                          <a:latin typeface="Century Schoolbook"/>
                        </a:defRPr>
                      </a:lvl6pPr>
                      <a:lvl7pPr marL="1928744" algn="l" defTabSz="642915" rtl="0" eaLnBrk="1" latinLnBrk="0" hangingPunct="1">
                        <a:defRPr sz="1300" b="1" kern="1200">
                          <a:solidFill>
                            <a:schemeClr val="lt1"/>
                          </a:solidFill>
                          <a:latin typeface="Century Schoolbook"/>
                        </a:defRPr>
                      </a:lvl7pPr>
                      <a:lvl8pPr marL="2250201" algn="l" defTabSz="642915" rtl="0" eaLnBrk="1" latinLnBrk="0" hangingPunct="1">
                        <a:defRPr sz="1300" b="1" kern="1200">
                          <a:solidFill>
                            <a:schemeClr val="lt1"/>
                          </a:solidFill>
                          <a:latin typeface="Century Schoolbook"/>
                        </a:defRPr>
                      </a:lvl8pPr>
                      <a:lvl9pPr marL="2571659" algn="l" defTabSz="642915" rtl="0" eaLnBrk="1" latinLnBrk="0" hangingPunct="1">
                        <a:defRPr sz="1300" b="1" kern="1200">
                          <a:solidFill>
                            <a:schemeClr val="lt1"/>
                          </a:solidFill>
                          <a:latin typeface="Century Schoolbook"/>
                        </a:defRPr>
                      </a:lvl9pPr>
                    </a:lstStyle>
                    <a:p>
                      <a:r>
                        <a:rPr lang="es-MX" dirty="0" smtClean="0"/>
                        <a:t>Carga</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b="1" kern="1200">
                          <a:solidFill>
                            <a:schemeClr val="lt1"/>
                          </a:solidFill>
                          <a:latin typeface="Century Schoolbook"/>
                        </a:defRPr>
                      </a:lvl1pPr>
                      <a:lvl2pPr marL="321457" algn="l" defTabSz="642915" rtl="0" eaLnBrk="1" latinLnBrk="0" hangingPunct="1">
                        <a:defRPr sz="1300" b="1" kern="1200">
                          <a:solidFill>
                            <a:schemeClr val="lt1"/>
                          </a:solidFill>
                          <a:latin typeface="Century Schoolbook"/>
                        </a:defRPr>
                      </a:lvl2pPr>
                      <a:lvl3pPr marL="642915" algn="l" defTabSz="642915" rtl="0" eaLnBrk="1" latinLnBrk="0" hangingPunct="1">
                        <a:defRPr sz="1300" b="1" kern="1200">
                          <a:solidFill>
                            <a:schemeClr val="lt1"/>
                          </a:solidFill>
                          <a:latin typeface="Century Schoolbook"/>
                        </a:defRPr>
                      </a:lvl3pPr>
                      <a:lvl4pPr marL="964372" algn="l" defTabSz="642915" rtl="0" eaLnBrk="1" latinLnBrk="0" hangingPunct="1">
                        <a:defRPr sz="1300" b="1" kern="1200">
                          <a:solidFill>
                            <a:schemeClr val="lt1"/>
                          </a:solidFill>
                          <a:latin typeface="Century Schoolbook"/>
                        </a:defRPr>
                      </a:lvl4pPr>
                      <a:lvl5pPr marL="1285829" algn="l" defTabSz="642915" rtl="0" eaLnBrk="1" latinLnBrk="0" hangingPunct="1">
                        <a:defRPr sz="1300" b="1" kern="1200">
                          <a:solidFill>
                            <a:schemeClr val="lt1"/>
                          </a:solidFill>
                          <a:latin typeface="Century Schoolbook"/>
                        </a:defRPr>
                      </a:lvl5pPr>
                      <a:lvl6pPr marL="1607287" algn="l" defTabSz="642915" rtl="0" eaLnBrk="1" latinLnBrk="0" hangingPunct="1">
                        <a:defRPr sz="1300" b="1" kern="1200">
                          <a:solidFill>
                            <a:schemeClr val="lt1"/>
                          </a:solidFill>
                          <a:latin typeface="Century Schoolbook"/>
                        </a:defRPr>
                      </a:lvl6pPr>
                      <a:lvl7pPr marL="1928744" algn="l" defTabSz="642915" rtl="0" eaLnBrk="1" latinLnBrk="0" hangingPunct="1">
                        <a:defRPr sz="1300" b="1" kern="1200">
                          <a:solidFill>
                            <a:schemeClr val="lt1"/>
                          </a:solidFill>
                          <a:latin typeface="Century Schoolbook"/>
                        </a:defRPr>
                      </a:lvl7pPr>
                      <a:lvl8pPr marL="2250201" algn="l" defTabSz="642915" rtl="0" eaLnBrk="1" latinLnBrk="0" hangingPunct="1">
                        <a:defRPr sz="1300" b="1" kern="1200">
                          <a:solidFill>
                            <a:schemeClr val="lt1"/>
                          </a:solidFill>
                          <a:latin typeface="Century Schoolbook"/>
                        </a:defRPr>
                      </a:lvl8pPr>
                      <a:lvl9pPr marL="2571659" algn="l" defTabSz="642915" rtl="0" eaLnBrk="1" latinLnBrk="0" hangingPunct="1">
                        <a:defRPr sz="1300" b="1" kern="1200">
                          <a:solidFill>
                            <a:schemeClr val="lt1"/>
                          </a:solidFill>
                          <a:latin typeface="Century Schoolbook"/>
                        </a:defRPr>
                      </a:lvl9pPr>
                    </a:lstStyle>
                    <a:p>
                      <a:r>
                        <a:rPr lang="es-MX" dirty="0" smtClean="0"/>
                        <a:t>Carga</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b="1" kern="1200">
                          <a:solidFill>
                            <a:schemeClr val="lt1"/>
                          </a:solidFill>
                          <a:latin typeface="Century Schoolbook"/>
                        </a:defRPr>
                      </a:lvl1pPr>
                      <a:lvl2pPr marL="321457" algn="l" defTabSz="642915" rtl="0" eaLnBrk="1" latinLnBrk="0" hangingPunct="1">
                        <a:defRPr sz="1300" b="1" kern="1200">
                          <a:solidFill>
                            <a:schemeClr val="lt1"/>
                          </a:solidFill>
                          <a:latin typeface="Century Schoolbook"/>
                        </a:defRPr>
                      </a:lvl2pPr>
                      <a:lvl3pPr marL="642915" algn="l" defTabSz="642915" rtl="0" eaLnBrk="1" latinLnBrk="0" hangingPunct="1">
                        <a:defRPr sz="1300" b="1" kern="1200">
                          <a:solidFill>
                            <a:schemeClr val="lt1"/>
                          </a:solidFill>
                          <a:latin typeface="Century Schoolbook"/>
                        </a:defRPr>
                      </a:lvl3pPr>
                      <a:lvl4pPr marL="964372" algn="l" defTabSz="642915" rtl="0" eaLnBrk="1" latinLnBrk="0" hangingPunct="1">
                        <a:defRPr sz="1300" b="1" kern="1200">
                          <a:solidFill>
                            <a:schemeClr val="lt1"/>
                          </a:solidFill>
                          <a:latin typeface="Century Schoolbook"/>
                        </a:defRPr>
                      </a:lvl4pPr>
                      <a:lvl5pPr marL="1285829" algn="l" defTabSz="642915" rtl="0" eaLnBrk="1" latinLnBrk="0" hangingPunct="1">
                        <a:defRPr sz="1300" b="1" kern="1200">
                          <a:solidFill>
                            <a:schemeClr val="lt1"/>
                          </a:solidFill>
                          <a:latin typeface="Century Schoolbook"/>
                        </a:defRPr>
                      </a:lvl5pPr>
                      <a:lvl6pPr marL="1607287" algn="l" defTabSz="642915" rtl="0" eaLnBrk="1" latinLnBrk="0" hangingPunct="1">
                        <a:defRPr sz="1300" b="1" kern="1200">
                          <a:solidFill>
                            <a:schemeClr val="lt1"/>
                          </a:solidFill>
                          <a:latin typeface="Century Schoolbook"/>
                        </a:defRPr>
                      </a:lvl6pPr>
                      <a:lvl7pPr marL="1928744" algn="l" defTabSz="642915" rtl="0" eaLnBrk="1" latinLnBrk="0" hangingPunct="1">
                        <a:defRPr sz="1300" b="1" kern="1200">
                          <a:solidFill>
                            <a:schemeClr val="lt1"/>
                          </a:solidFill>
                          <a:latin typeface="Century Schoolbook"/>
                        </a:defRPr>
                      </a:lvl7pPr>
                      <a:lvl8pPr marL="2250201" algn="l" defTabSz="642915" rtl="0" eaLnBrk="1" latinLnBrk="0" hangingPunct="1">
                        <a:defRPr sz="1300" b="1" kern="1200">
                          <a:solidFill>
                            <a:schemeClr val="lt1"/>
                          </a:solidFill>
                          <a:latin typeface="Century Schoolbook"/>
                        </a:defRPr>
                      </a:lvl8pPr>
                      <a:lvl9pPr marL="2571659" algn="l" defTabSz="642915" rtl="0" eaLnBrk="1" latinLnBrk="0" hangingPunct="1">
                        <a:defRPr sz="1300" b="1" kern="1200">
                          <a:solidFill>
                            <a:schemeClr val="lt1"/>
                          </a:solidFill>
                          <a:latin typeface="Century Schoolbook"/>
                        </a:defRPr>
                      </a:lvl9pPr>
                    </a:lstStyle>
                    <a:p>
                      <a:r>
                        <a:rPr lang="es-MX" dirty="0" smtClean="0"/>
                        <a:t>Resultado</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r>
              <a:tr h="273630">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
                      </a:r>
                      <a:endParaRPr lang="es-MX"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
                      </a:r>
                      <a:endParaRPr lang="es-MX"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Repelen</a:t>
                      </a:r>
                      <a:endParaRPr lang="es-MX"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r h="273630">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Repelen</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r h="273630">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Atraen</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r h="273630">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42915" rtl="0" eaLnBrk="1" latinLnBrk="0" hangingPunct="1">
                        <a:defRPr sz="1300" kern="1200">
                          <a:solidFill>
                            <a:schemeClr val="dk1"/>
                          </a:solidFill>
                          <a:latin typeface="Century Schoolbook"/>
                        </a:defRPr>
                      </a:lvl1pPr>
                      <a:lvl2pPr marL="321457" algn="l" defTabSz="642915" rtl="0" eaLnBrk="1" latinLnBrk="0" hangingPunct="1">
                        <a:defRPr sz="1300" kern="1200">
                          <a:solidFill>
                            <a:schemeClr val="dk1"/>
                          </a:solidFill>
                          <a:latin typeface="Century Schoolbook"/>
                        </a:defRPr>
                      </a:lvl2pPr>
                      <a:lvl3pPr marL="642915" algn="l" defTabSz="642915" rtl="0" eaLnBrk="1" latinLnBrk="0" hangingPunct="1">
                        <a:defRPr sz="1300" kern="1200">
                          <a:solidFill>
                            <a:schemeClr val="dk1"/>
                          </a:solidFill>
                          <a:latin typeface="Century Schoolbook"/>
                        </a:defRPr>
                      </a:lvl3pPr>
                      <a:lvl4pPr marL="964372" algn="l" defTabSz="642915" rtl="0" eaLnBrk="1" latinLnBrk="0" hangingPunct="1">
                        <a:defRPr sz="1300" kern="1200">
                          <a:solidFill>
                            <a:schemeClr val="dk1"/>
                          </a:solidFill>
                          <a:latin typeface="Century Schoolbook"/>
                        </a:defRPr>
                      </a:lvl4pPr>
                      <a:lvl5pPr marL="1285829" algn="l" defTabSz="642915" rtl="0" eaLnBrk="1" latinLnBrk="0" hangingPunct="1">
                        <a:defRPr sz="1300" kern="1200">
                          <a:solidFill>
                            <a:schemeClr val="dk1"/>
                          </a:solidFill>
                          <a:latin typeface="Century Schoolbook"/>
                        </a:defRPr>
                      </a:lvl5pPr>
                      <a:lvl6pPr marL="1607287" algn="l" defTabSz="642915" rtl="0" eaLnBrk="1" latinLnBrk="0" hangingPunct="1">
                        <a:defRPr sz="1300" kern="1200">
                          <a:solidFill>
                            <a:schemeClr val="dk1"/>
                          </a:solidFill>
                          <a:latin typeface="Century Schoolbook"/>
                        </a:defRPr>
                      </a:lvl6pPr>
                      <a:lvl7pPr marL="1928744" algn="l" defTabSz="642915" rtl="0" eaLnBrk="1" latinLnBrk="0" hangingPunct="1">
                        <a:defRPr sz="1300" kern="1200">
                          <a:solidFill>
                            <a:schemeClr val="dk1"/>
                          </a:solidFill>
                          <a:latin typeface="Century Schoolbook"/>
                        </a:defRPr>
                      </a:lvl7pPr>
                      <a:lvl8pPr marL="2250201" algn="l" defTabSz="642915" rtl="0" eaLnBrk="1" latinLnBrk="0" hangingPunct="1">
                        <a:defRPr sz="1300" kern="1200">
                          <a:solidFill>
                            <a:schemeClr val="dk1"/>
                          </a:solidFill>
                          <a:latin typeface="Century Schoolbook"/>
                        </a:defRPr>
                      </a:lvl8pPr>
                      <a:lvl9pPr marL="2571659" algn="l" defTabSz="642915" rtl="0" eaLnBrk="1" latinLnBrk="0" hangingPunct="1">
                        <a:defRPr sz="1300" kern="1200">
                          <a:solidFill>
                            <a:schemeClr val="dk1"/>
                          </a:solidFill>
                          <a:latin typeface="Century Schoolbook"/>
                        </a:defRPr>
                      </a:lvl9pPr>
                    </a:lstStyle>
                    <a:p>
                      <a:r>
                        <a:rPr lang="es-MX" dirty="0" smtClean="0"/>
                        <a:t>Atraen</a:t>
                      </a:r>
                      <a:endParaRPr lang="es-MX"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7551"/>
          <a:stretch/>
        </p:blipFill>
        <p:spPr bwMode="auto">
          <a:xfrm>
            <a:off x="6443716" y="980728"/>
            <a:ext cx="2700284" cy="253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540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izquierda"/>
          <p:cNvSpPr/>
          <p:nvPr/>
        </p:nvSpPr>
        <p:spPr>
          <a:xfrm>
            <a:off x="0" y="2395438"/>
            <a:ext cx="2123728" cy="2016224"/>
          </a:xfrm>
          <a:prstGeom prst="leftArrow">
            <a:avLst/>
          </a:prstGeom>
          <a:solidFill>
            <a:srgbClr val="92D050"/>
          </a:solidFill>
          <a:ln w="25400" cap="flat" cmpd="sng" algn="ctr">
            <a:solidFill>
              <a:srgbClr val="FF0066"/>
            </a:solidFill>
            <a:prstDash val="solid"/>
          </a:ln>
          <a:effectLst/>
        </p:spPr>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solidFill>
                  <a:sysClr val="windowText" lastClr="000000"/>
                </a:solidFill>
              </a:ln>
              <a:solidFill>
                <a:sysClr val="windowText" lastClr="000000"/>
              </a:solidFill>
              <a:effectLst/>
              <a:uLnTx/>
              <a:uFillTx/>
              <a:latin typeface="Century Schoolbook"/>
              <a:ea typeface="+mn-ea"/>
              <a:cs typeface="+mn-cs"/>
            </a:endParaRPr>
          </a:p>
        </p:txBody>
      </p:sp>
      <p:sp>
        <p:nvSpPr>
          <p:cNvPr id="5" name="4 Rectángulo"/>
          <p:cNvSpPr/>
          <p:nvPr/>
        </p:nvSpPr>
        <p:spPr>
          <a:xfrm>
            <a:off x="2123728" y="2899494"/>
            <a:ext cx="7020272" cy="1008112"/>
          </a:xfrm>
          <a:prstGeom prst="rect">
            <a:avLst/>
          </a:prstGeom>
          <a:solidFill>
            <a:srgbClr val="92D050"/>
          </a:solidFill>
          <a:ln w="25400" cap="flat" cmpd="sng" algn="ctr">
            <a:solidFill>
              <a:srgbClr val="FF0066"/>
            </a:solidFill>
            <a:prstDash val="solid"/>
          </a:ln>
          <a:effectLst/>
        </p:spPr>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ysClr val="window" lastClr="FFFFFF"/>
                </a:solidFill>
                <a:effectLst/>
                <a:uLnTx/>
                <a:uFillTx/>
                <a:latin typeface="Century Gothic" pitchFamily="34" charset="0"/>
                <a:ea typeface="+mn-ea"/>
                <a:cs typeface="+mn-cs"/>
              </a:rPr>
              <a:t>         </a:t>
            </a:r>
            <a:endParaRPr kumimoji="0" lang="es-MX" sz="1600" b="0" i="0" u="none" strike="noStrike" kern="1200" cap="none" spc="0" normalizeH="0" baseline="0" noProof="0" dirty="0">
              <a:ln>
                <a:noFill/>
              </a:ln>
              <a:solidFill>
                <a:sysClr val="window" lastClr="FFFFFF"/>
              </a:solidFill>
              <a:effectLst/>
              <a:uLnTx/>
              <a:uFillTx/>
              <a:latin typeface="Century Gothic" pitchFamily="34" charset="0"/>
              <a:ea typeface="+mn-ea"/>
              <a:cs typeface="+mn-cs"/>
            </a:endParaRPr>
          </a:p>
        </p:txBody>
      </p:sp>
      <p:cxnSp>
        <p:nvCxnSpPr>
          <p:cNvPr id="6" name="5 Conector recto de flecha"/>
          <p:cNvCxnSpPr/>
          <p:nvPr/>
        </p:nvCxnSpPr>
        <p:spPr>
          <a:xfrm flipV="1">
            <a:off x="1835696" y="2251422"/>
            <a:ext cx="0" cy="648072"/>
          </a:xfrm>
          <a:prstGeom prst="straightConnector1">
            <a:avLst/>
          </a:prstGeom>
          <a:noFill/>
          <a:ln w="12700" cap="flat" cmpd="sng" algn="ctr">
            <a:solidFill>
              <a:sysClr val="windowText" lastClr="000000"/>
            </a:solidFill>
            <a:prstDash val="solid"/>
            <a:tailEnd type="arrow"/>
          </a:ln>
          <a:effectLst/>
        </p:spPr>
      </p:cxnSp>
      <p:sp>
        <p:nvSpPr>
          <p:cNvPr id="7" name="9 Rectángulo"/>
          <p:cNvSpPr/>
          <p:nvPr/>
        </p:nvSpPr>
        <p:spPr>
          <a:xfrm>
            <a:off x="827584" y="1459334"/>
            <a:ext cx="1872208" cy="830997"/>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es-ES" sz="1200" dirty="0" smtClean="0">
                <a:latin typeface="Century Gothic" pitchFamily="34" charset="0"/>
              </a:rPr>
              <a:t>TALES DE MILETO:</a:t>
            </a:r>
          </a:p>
          <a:p>
            <a:pPr algn="ctr">
              <a:buNone/>
            </a:pPr>
            <a:r>
              <a:rPr lang="es-ES" sz="1200" dirty="0" smtClean="0">
                <a:latin typeface="Century Gothic" pitchFamily="34" charset="0"/>
              </a:rPr>
              <a:t>frotar el ámbar con piel de gato, atrae cuerpos ligeros.</a:t>
            </a:r>
            <a:endParaRPr lang="es-ES" sz="1200" dirty="0">
              <a:latin typeface="Century Gothic" pitchFamily="34" charset="0"/>
            </a:endParaRPr>
          </a:p>
        </p:txBody>
      </p:sp>
      <p:pic>
        <p:nvPicPr>
          <p:cNvPr id="8" name="Picture 2" descr="http://t0.gstatic.com/images?q=tbn:ANd9GcSb3A0-rqDB8xig8ZyY3VWhHVIqQhiducQl_5zhl9jVGwuKV36NIfexZjnT"/>
          <p:cNvPicPr>
            <a:picLocks noChangeAspect="1" noChangeArrowheads="1"/>
          </p:cNvPicPr>
          <p:nvPr/>
        </p:nvPicPr>
        <p:blipFill>
          <a:blip r:embed="rId2" cstate="print"/>
          <a:srcRect/>
          <a:stretch>
            <a:fillRect/>
          </a:stretch>
        </p:blipFill>
        <p:spPr bwMode="auto">
          <a:xfrm>
            <a:off x="1331640" y="451222"/>
            <a:ext cx="842619" cy="1044116"/>
          </a:xfrm>
          <a:prstGeom prst="rect">
            <a:avLst/>
          </a:prstGeom>
          <a:noFill/>
        </p:spPr>
      </p:pic>
      <p:cxnSp>
        <p:nvCxnSpPr>
          <p:cNvPr id="9" name="16 Conector recto de flecha"/>
          <p:cNvCxnSpPr/>
          <p:nvPr/>
        </p:nvCxnSpPr>
        <p:spPr>
          <a:xfrm>
            <a:off x="2411760" y="3907606"/>
            <a:ext cx="0" cy="720080"/>
          </a:xfrm>
          <a:prstGeom prst="straightConnector1">
            <a:avLst/>
          </a:prstGeom>
          <a:noFill/>
          <a:ln w="12700" cap="flat" cmpd="sng" algn="ctr">
            <a:solidFill>
              <a:sysClr val="windowText" lastClr="000000"/>
            </a:solidFill>
            <a:prstDash val="solid"/>
            <a:tailEnd type="arrow"/>
          </a:ln>
          <a:effectLst/>
        </p:spPr>
      </p:cxnSp>
      <p:sp>
        <p:nvSpPr>
          <p:cNvPr id="10" name="18 Rectángulo"/>
          <p:cNvSpPr/>
          <p:nvPr/>
        </p:nvSpPr>
        <p:spPr>
          <a:xfrm>
            <a:off x="1403648" y="4627686"/>
            <a:ext cx="2160240" cy="646331"/>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OTTO DE GUERICKE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Construyo la primera máquina de eléctrica</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11" name="Picture 4" descr="http://cdn.timerime.com/cdn-4/upload/resized/90995/1093518/resized_image2_0aa090d83c1461b41e0b0a7fa4c45550.jpg"/>
          <p:cNvPicPr>
            <a:picLocks noChangeAspect="1" noChangeArrowheads="1"/>
          </p:cNvPicPr>
          <p:nvPr/>
        </p:nvPicPr>
        <p:blipFill>
          <a:blip r:embed="rId3" cstate="print"/>
          <a:srcRect/>
          <a:stretch>
            <a:fillRect/>
          </a:stretch>
        </p:blipFill>
        <p:spPr bwMode="auto">
          <a:xfrm>
            <a:off x="1907704" y="5275758"/>
            <a:ext cx="1008112" cy="1113123"/>
          </a:xfrm>
          <a:prstGeom prst="rect">
            <a:avLst/>
          </a:prstGeom>
          <a:noFill/>
        </p:spPr>
      </p:pic>
      <p:cxnSp>
        <p:nvCxnSpPr>
          <p:cNvPr id="12" name="21 Conector recto de flecha"/>
          <p:cNvCxnSpPr/>
          <p:nvPr/>
        </p:nvCxnSpPr>
        <p:spPr>
          <a:xfrm flipV="1">
            <a:off x="3563888" y="1243310"/>
            <a:ext cx="0" cy="1584176"/>
          </a:xfrm>
          <a:prstGeom prst="straightConnector1">
            <a:avLst/>
          </a:prstGeom>
          <a:noFill/>
          <a:ln w="12700" cap="flat" cmpd="sng" algn="ctr">
            <a:solidFill>
              <a:sysClr val="windowText" lastClr="000000"/>
            </a:solidFill>
            <a:prstDash val="solid"/>
            <a:tailEnd type="arrow"/>
          </a:ln>
          <a:effectLst/>
        </p:spPr>
      </p:cxnSp>
      <p:sp>
        <p:nvSpPr>
          <p:cNvPr id="13" name="23 Rectángulo"/>
          <p:cNvSpPr/>
          <p:nvPr/>
        </p:nvSpPr>
        <p:spPr>
          <a:xfrm>
            <a:off x="2555776" y="307206"/>
            <a:ext cx="2520280" cy="830997"/>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PIETER VAN MUSSCHENBROEK: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Descubrió la manera de almacenar cargas eléctricas (botella Leyden).</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14" name="Picture 7" descr="http://1.bp.blogspot.com/-0hl9EMT3N2s/TXHa9yPOSPI/AAAAAAAAAFw/0k4zv_kbRU4/s400/SuperStock_1394-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459334"/>
            <a:ext cx="864096" cy="10878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26 Rectángulo"/>
          <p:cNvSpPr/>
          <p:nvPr/>
        </p:nvSpPr>
        <p:spPr>
          <a:xfrm>
            <a:off x="3203848" y="5275758"/>
            <a:ext cx="2160240" cy="1200329"/>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BENJAMIN FRANKLIN: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Observo que cuando un conductor negativo termina en punta , los electrones se acumulan en el mismo. </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cxnSp>
        <p:nvCxnSpPr>
          <p:cNvPr id="16" name="27 Conector recto de flecha"/>
          <p:cNvCxnSpPr/>
          <p:nvPr/>
        </p:nvCxnSpPr>
        <p:spPr>
          <a:xfrm>
            <a:off x="4139952" y="3907606"/>
            <a:ext cx="0" cy="1296144"/>
          </a:xfrm>
          <a:prstGeom prst="straightConnector1">
            <a:avLst/>
          </a:prstGeom>
          <a:noFill/>
          <a:ln w="12700" cap="flat" cmpd="sng" algn="ctr">
            <a:solidFill>
              <a:sysClr val="windowText" lastClr="000000"/>
            </a:solidFill>
            <a:prstDash val="solid"/>
            <a:tailEnd type="arrow"/>
          </a:ln>
          <a:effectLst/>
        </p:spPr>
      </p:cxnSp>
      <p:pic>
        <p:nvPicPr>
          <p:cNvPr id="17" name="Picture 5" descr="http://2.bp.blogspot.com/_iJncczv8kXM/S6pGmwPSWDI/AAAAAAAAAV0/aVod2kxOdoM/s320/Benjamin+Franklin.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75856" y="4123630"/>
            <a:ext cx="804827" cy="98705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32 Conector recto de flecha"/>
          <p:cNvCxnSpPr/>
          <p:nvPr/>
        </p:nvCxnSpPr>
        <p:spPr>
          <a:xfrm flipV="1">
            <a:off x="6372200" y="2179414"/>
            <a:ext cx="0" cy="648072"/>
          </a:xfrm>
          <a:prstGeom prst="straightConnector1">
            <a:avLst/>
          </a:prstGeom>
          <a:noFill/>
          <a:ln w="12700" cap="flat" cmpd="sng" algn="ctr">
            <a:solidFill>
              <a:sysClr val="windowText" lastClr="000000"/>
            </a:solidFill>
            <a:prstDash val="solid"/>
            <a:tailEnd type="arrow"/>
          </a:ln>
          <a:effectLst/>
        </p:spPr>
      </p:cxnSp>
      <p:sp>
        <p:nvSpPr>
          <p:cNvPr id="19" name="33 Rectángulo"/>
          <p:cNvSpPr/>
          <p:nvPr/>
        </p:nvSpPr>
        <p:spPr>
          <a:xfrm>
            <a:off x="5004048" y="1243310"/>
            <a:ext cx="2232249" cy="1015663"/>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dirty="0" smtClean="0">
                <a:latin typeface="Century Gothic" pitchFamily="34" charset="0"/>
              </a:rPr>
              <a:t>CHARLES COULOMB:</a:t>
            </a:r>
          </a:p>
          <a:p>
            <a:pPr algn="ctr"/>
            <a:r>
              <a:rPr lang="es-ES" sz="1200" dirty="0" smtClean="0">
                <a:latin typeface="Century Gothic" pitchFamily="34" charset="0"/>
              </a:rPr>
              <a:t>Invento la balanza de torsión (para medir fuerza de atracción y de repulsión). </a:t>
            </a:r>
            <a:endParaRPr lang="es-ES" sz="1200" dirty="0">
              <a:latin typeface="Century Gothic" pitchFamily="34" charset="0"/>
            </a:endParaRPr>
          </a:p>
        </p:txBody>
      </p:sp>
      <p:pic>
        <p:nvPicPr>
          <p:cNvPr id="20" name="Picture 2" descr="http://www.biografiasyvidas.com/biografia/c/fotos/coulom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307206"/>
            <a:ext cx="912187" cy="861760"/>
          </a:xfrm>
          <a:prstGeom prst="rect">
            <a:avLst/>
          </a:prstGeom>
          <a:noFill/>
          <a:extLst>
            <a:ext uri="{909E8E84-426E-40DD-AFC4-6F175D3DCCD1}">
              <a14:hiddenFill xmlns:a14="http://schemas.microsoft.com/office/drawing/2010/main">
                <a:solidFill>
                  <a:srgbClr val="FFFFFF"/>
                </a:solidFill>
              </a14:hiddenFill>
            </a:ext>
          </a:extLst>
        </p:spPr>
      </p:pic>
      <p:sp>
        <p:nvSpPr>
          <p:cNvPr id="21" name="35 Rectángulo"/>
          <p:cNvSpPr/>
          <p:nvPr/>
        </p:nvSpPr>
        <p:spPr>
          <a:xfrm>
            <a:off x="5148064" y="4627686"/>
            <a:ext cx="2098651" cy="461665"/>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ALESSANDRO VOLTA: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Invento el electróforo.</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cxnSp>
        <p:nvCxnSpPr>
          <p:cNvPr id="22" name="37 Conector recto de flecha"/>
          <p:cNvCxnSpPr/>
          <p:nvPr/>
        </p:nvCxnSpPr>
        <p:spPr>
          <a:xfrm>
            <a:off x="5508104" y="3907606"/>
            <a:ext cx="0" cy="648072"/>
          </a:xfrm>
          <a:prstGeom prst="straightConnector1">
            <a:avLst/>
          </a:prstGeom>
          <a:noFill/>
          <a:ln w="12700" cap="flat" cmpd="sng" algn="ctr">
            <a:solidFill>
              <a:sysClr val="windowText" lastClr="000000"/>
            </a:solidFill>
            <a:prstDash val="solid"/>
            <a:tailEnd type="arrow"/>
          </a:ln>
          <a:effectLst/>
        </p:spPr>
      </p:cxnSp>
      <p:pic>
        <p:nvPicPr>
          <p:cNvPr id="23" name="Picture 2" descr="http://www.adelaferrer.es/signos/acuario/08-ALESSANDRO-VOLTA-18-2-1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5131742"/>
            <a:ext cx="1008112" cy="128638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40 Conector recto de flecha"/>
          <p:cNvCxnSpPr/>
          <p:nvPr/>
        </p:nvCxnSpPr>
        <p:spPr>
          <a:xfrm flipV="1">
            <a:off x="7668344" y="1171302"/>
            <a:ext cx="0" cy="1728193"/>
          </a:xfrm>
          <a:prstGeom prst="straightConnector1">
            <a:avLst/>
          </a:prstGeom>
          <a:noFill/>
          <a:ln w="12700" cap="flat" cmpd="sng" algn="ctr">
            <a:solidFill>
              <a:sysClr val="windowText" lastClr="000000"/>
            </a:solidFill>
            <a:prstDash val="solid"/>
            <a:tailEnd type="arrow"/>
          </a:ln>
          <a:effectLst/>
        </p:spPr>
      </p:cxnSp>
      <p:sp>
        <p:nvSpPr>
          <p:cNvPr id="25" name="41 Rectángulo"/>
          <p:cNvSpPr/>
          <p:nvPr/>
        </p:nvSpPr>
        <p:spPr>
          <a:xfrm>
            <a:off x="7452320" y="4339654"/>
            <a:ext cx="1512168" cy="1015663"/>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GEORG OHM: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Estableció la ley fundamental de las corrientes eléctricas.</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26" name="Picture 2" descr="http://www.daviddarling.info/images2/Ohm_experiment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5275758"/>
            <a:ext cx="1148681" cy="1275036"/>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46 Conector recto de flecha"/>
          <p:cNvCxnSpPr/>
          <p:nvPr/>
        </p:nvCxnSpPr>
        <p:spPr>
          <a:xfrm>
            <a:off x="8172400" y="3907606"/>
            <a:ext cx="0" cy="360040"/>
          </a:xfrm>
          <a:prstGeom prst="straightConnector1">
            <a:avLst/>
          </a:prstGeom>
          <a:noFill/>
          <a:ln w="12700" cap="flat" cmpd="sng" algn="ctr">
            <a:solidFill>
              <a:sysClr val="windowText" lastClr="000000"/>
            </a:solidFill>
            <a:prstDash val="solid"/>
            <a:tailEnd type="arrow"/>
          </a:ln>
          <a:effectLst/>
        </p:spPr>
      </p:cxnSp>
      <p:sp>
        <p:nvSpPr>
          <p:cNvPr id="28" name="52 CuadroTexto"/>
          <p:cNvSpPr txBox="1"/>
          <p:nvPr/>
        </p:nvSpPr>
        <p:spPr>
          <a:xfrm>
            <a:off x="3275856" y="2971502"/>
            <a:ext cx="792088"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1746</a:t>
            </a:r>
            <a:endParaRPr lang="es-MX" dirty="0">
              <a:latin typeface="Century Gothic" pitchFamily="34" charset="0"/>
            </a:endParaRPr>
          </a:p>
        </p:txBody>
      </p:sp>
      <p:sp>
        <p:nvSpPr>
          <p:cNvPr id="29" name="53 CuadroTexto"/>
          <p:cNvSpPr txBox="1"/>
          <p:nvPr/>
        </p:nvSpPr>
        <p:spPr>
          <a:xfrm>
            <a:off x="7812360" y="3547566"/>
            <a:ext cx="792088"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1827</a:t>
            </a:r>
            <a:endParaRPr lang="es-MX" dirty="0">
              <a:latin typeface="Century Gothic" pitchFamily="34" charset="0"/>
            </a:endParaRPr>
          </a:p>
        </p:txBody>
      </p:sp>
      <p:sp>
        <p:nvSpPr>
          <p:cNvPr id="30" name="54 CuadroTexto"/>
          <p:cNvSpPr txBox="1"/>
          <p:nvPr/>
        </p:nvSpPr>
        <p:spPr>
          <a:xfrm>
            <a:off x="7380312" y="2899494"/>
            <a:ext cx="864096"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1825</a:t>
            </a:r>
            <a:endParaRPr lang="es-MX" dirty="0">
              <a:latin typeface="Century Gothic" pitchFamily="34" charset="0"/>
            </a:endParaRPr>
          </a:p>
        </p:txBody>
      </p:sp>
      <p:sp>
        <p:nvSpPr>
          <p:cNvPr id="31" name="55 CuadroTexto"/>
          <p:cNvSpPr txBox="1"/>
          <p:nvPr/>
        </p:nvSpPr>
        <p:spPr>
          <a:xfrm>
            <a:off x="5940152" y="2971502"/>
            <a:ext cx="1008112"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1777</a:t>
            </a:r>
            <a:endParaRPr lang="es-MX" dirty="0">
              <a:latin typeface="Century Gothic" pitchFamily="34" charset="0"/>
            </a:endParaRPr>
          </a:p>
        </p:txBody>
      </p:sp>
      <p:sp>
        <p:nvSpPr>
          <p:cNvPr id="32" name="56 CuadroTexto"/>
          <p:cNvSpPr txBox="1"/>
          <p:nvPr/>
        </p:nvSpPr>
        <p:spPr>
          <a:xfrm>
            <a:off x="5220072" y="3547566"/>
            <a:ext cx="792088"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1775</a:t>
            </a:r>
            <a:endParaRPr lang="es-MX" dirty="0">
              <a:latin typeface="Century Gothic" pitchFamily="34" charset="0"/>
            </a:endParaRPr>
          </a:p>
        </p:txBody>
      </p:sp>
      <p:sp>
        <p:nvSpPr>
          <p:cNvPr id="33" name="57 CuadroTexto"/>
          <p:cNvSpPr txBox="1"/>
          <p:nvPr/>
        </p:nvSpPr>
        <p:spPr>
          <a:xfrm>
            <a:off x="1979712" y="3547566"/>
            <a:ext cx="936104"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1656</a:t>
            </a:r>
            <a:endParaRPr lang="es-MX" dirty="0">
              <a:latin typeface="Century Gothic" pitchFamily="34" charset="0"/>
            </a:endParaRPr>
          </a:p>
        </p:txBody>
      </p:sp>
      <p:sp>
        <p:nvSpPr>
          <p:cNvPr id="34" name="58 CuadroTexto"/>
          <p:cNvSpPr txBox="1"/>
          <p:nvPr/>
        </p:nvSpPr>
        <p:spPr>
          <a:xfrm>
            <a:off x="3779912" y="3619574"/>
            <a:ext cx="1008112"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1753</a:t>
            </a:r>
            <a:endParaRPr lang="es-MX" dirty="0">
              <a:latin typeface="Century Gothic" pitchFamily="34" charset="0"/>
            </a:endParaRPr>
          </a:p>
        </p:txBody>
      </p:sp>
      <p:sp>
        <p:nvSpPr>
          <p:cNvPr id="35" name="59 CuadroTexto"/>
          <p:cNvSpPr txBox="1"/>
          <p:nvPr/>
        </p:nvSpPr>
        <p:spPr>
          <a:xfrm>
            <a:off x="1403648" y="2899494"/>
            <a:ext cx="1152128"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600 </a:t>
            </a:r>
            <a:r>
              <a:rPr lang="es-MX" dirty="0" err="1" smtClean="0">
                <a:latin typeface="Century Gothic" pitchFamily="34" charset="0"/>
              </a:rPr>
              <a:t>a.C</a:t>
            </a:r>
            <a:endParaRPr lang="es-MX" dirty="0">
              <a:latin typeface="Century Gothic" pitchFamily="34" charset="0"/>
            </a:endParaRPr>
          </a:p>
        </p:txBody>
      </p:sp>
      <p:sp>
        <p:nvSpPr>
          <p:cNvPr id="36" name="60 Rectángulo"/>
          <p:cNvSpPr/>
          <p:nvPr/>
        </p:nvSpPr>
        <p:spPr>
          <a:xfrm>
            <a:off x="6732240" y="379214"/>
            <a:ext cx="2088232" cy="738664"/>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JOSEPH HENRY: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Constructor del primer electroimán.</a:t>
            </a:r>
            <a:r>
              <a:rPr kumimoji="0" lang="es-MX" sz="18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 </a:t>
            </a:r>
            <a:endParaRPr kumimoji="0" lang="es-MX" sz="18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37" name="Picture 2" descr="http://www.electronicsandyou.com/electronics-history/Joseph_Henry.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1387326"/>
            <a:ext cx="1105600" cy="13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1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a:p>
        </p:txBody>
      </p:sp>
      <p:sp>
        <p:nvSpPr>
          <p:cNvPr id="4" name="4 Rectángulo"/>
          <p:cNvSpPr/>
          <p:nvPr/>
        </p:nvSpPr>
        <p:spPr>
          <a:xfrm>
            <a:off x="0" y="3127276"/>
            <a:ext cx="7524328" cy="1008112"/>
          </a:xfrm>
          <a:prstGeom prst="rect">
            <a:avLst/>
          </a:prstGeom>
          <a:solidFill>
            <a:srgbClr val="92D050"/>
          </a:solidFill>
          <a:ln w="25400" cap="flat" cmpd="sng" algn="ctr">
            <a:solidFill>
              <a:srgbClr val="FF0066"/>
            </a:solidFill>
            <a:prstDash val="solid"/>
          </a:ln>
          <a:effectLst/>
        </p:spPr>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ysClr val="window" lastClr="FFFFFF"/>
                </a:solidFill>
                <a:effectLst/>
                <a:uLnTx/>
                <a:uFillTx/>
                <a:latin typeface="Century Schoolbook"/>
                <a:ea typeface="+mn-ea"/>
                <a:cs typeface="+mn-cs"/>
              </a:rPr>
              <a:t>                                                               </a:t>
            </a:r>
            <a:endParaRPr kumimoji="0" lang="es-MX" sz="4000" b="0" i="0" u="none" strike="noStrike" kern="1200" cap="none" spc="0" normalizeH="0" baseline="0" noProof="0" dirty="0">
              <a:ln>
                <a:noFill/>
              </a:ln>
              <a:solidFill>
                <a:sysClr val="window" lastClr="FFFFFF"/>
              </a:solidFill>
              <a:effectLst/>
              <a:uLnTx/>
              <a:uFillTx/>
              <a:latin typeface="Century Gothic" pitchFamily="34" charset="0"/>
              <a:ea typeface="+mn-ea"/>
              <a:cs typeface="+mn-cs"/>
            </a:endParaRPr>
          </a:p>
        </p:txBody>
      </p:sp>
      <p:cxnSp>
        <p:nvCxnSpPr>
          <p:cNvPr id="5" name="6 Conector recto de flecha"/>
          <p:cNvCxnSpPr/>
          <p:nvPr/>
        </p:nvCxnSpPr>
        <p:spPr>
          <a:xfrm flipV="1">
            <a:off x="1907704" y="2479204"/>
            <a:ext cx="0" cy="648072"/>
          </a:xfrm>
          <a:prstGeom prst="straightConnector1">
            <a:avLst/>
          </a:prstGeom>
          <a:noFill/>
          <a:ln w="12700" cap="flat" cmpd="sng" algn="ctr">
            <a:solidFill>
              <a:sysClr val="windowText" lastClr="000000"/>
            </a:solidFill>
            <a:prstDash val="solid"/>
            <a:tailEnd type="arrow"/>
          </a:ln>
          <a:effectLst/>
        </p:spPr>
      </p:cxnSp>
      <p:cxnSp>
        <p:nvCxnSpPr>
          <p:cNvPr id="6" name="16 Conector recto de flecha"/>
          <p:cNvCxnSpPr/>
          <p:nvPr/>
        </p:nvCxnSpPr>
        <p:spPr>
          <a:xfrm>
            <a:off x="2411760" y="4135388"/>
            <a:ext cx="0" cy="720080"/>
          </a:xfrm>
          <a:prstGeom prst="straightConnector1">
            <a:avLst/>
          </a:prstGeom>
          <a:noFill/>
          <a:ln w="12700" cap="flat" cmpd="sng" algn="ctr">
            <a:solidFill>
              <a:sysClr val="windowText" lastClr="000000"/>
            </a:solidFill>
            <a:prstDash val="solid"/>
            <a:tailEnd type="arrow"/>
          </a:ln>
          <a:effectLst/>
        </p:spPr>
      </p:cxnSp>
      <p:cxnSp>
        <p:nvCxnSpPr>
          <p:cNvPr id="7" name="21 Conector recto de flecha"/>
          <p:cNvCxnSpPr/>
          <p:nvPr/>
        </p:nvCxnSpPr>
        <p:spPr>
          <a:xfrm flipV="1">
            <a:off x="3995936" y="1111052"/>
            <a:ext cx="0" cy="2016224"/>
          </a:xfrm>
          <a:prstGeom prst="straightConnector1">
            <a:avLst/>
          </a:prstGeom>
          <a:noFill/>
          <a:ln w="12700" cap="flat" cmpd="sng" algn="ctr">
            <a:solidFill>
              <a:sysClr val="windowText" lastClr="000000"/>
            </a:solidFill>
            <a:prstDash val="solid"/>
            <a:tailEnd type="arrow"/>
          </a:ln>
          <a:effectLst/>
        </p:spPr>
      </p:cxnSp>
      <p:cxnSp>
        <p:nvCxnSpPr>
          <p:cNvPr id="8" name="27 Conector recto de flecha"/>
          <p:cNvCxnSpPr/>
          <p:nvPr/>
        </p:nvCxnSpPr>
        <p:spPr>
          <a:xfrm>
            <a:off x="4139952" y="4135388"/>
            <a:ext cx="0" cy="1296144"/>
          </a:xfrm>
          <a:prstGeom prst="straightConnector1">
            <a:avLst/>
          </a:prstGeom>
          <a:noFill/>
          <a:ln w="12700" cap="flat" cmpd="sng" algn="ctr">
            <a:solidFill>
              <a:sysClr val="windowText" lastClr="000000"/>
            </a:solidFill>
            <a:prstDash val="solid"/>
            <a:tailEnd type="arrow"/>
          </a:ln>
          <a:effectLst/>
        </p:spPr>
      </p:cxnSp>
      <p:cxnSp>
        <p:nvCxnSpPr>
          <p:cNvPr id="9" name="32 Conector recto de flecha"/>
          <p:cNvCxnSpPr/>
          <p:nvPr/>
        </p:nvCxnSpPr>
        <p:spPr>
          <a:xfrm flipV="1">
            <a:off x="6444208" y="2263180"/>
            <a:ext cx="0" cy="792088"/>
          </a:xfrm>
          <a:prstGeom prst="straightConnector1">
            <a:avLst/>
          </a:prstGeom>
          <a:noFill/>
          <a:ln w="12700" cap="flat" cmpd="sng" algn="ctr">
            <a:solidFill>
              <a:sysClr val="windowText" lastClr="000000"/>
            </a:solidFill>
            <a:prstDash val="solid"/>
            <a:tailEnd type="arrow"/>
          </a:ln>
          <a:effectLst/>
        </p:spPr>
      </p:cxnSp>
      <p:cxnSp>
        <p:nvCxnSpPr>
          <p:cNvPr id="10" name="37 Conector recto de flecha"/>
          <p:cNvCxnSpPr/>
          <p:nvPr/>
        </p:nvCxnSpPr>
        <p:spPr>
          <a:xfrm>
            <a:off x="6660232" y="4135388"/>
            <a:ext cx="0" cy="648072"/>
          </a:xfrm>
          <a:prstGeom prst="straightConnector1">
            <a:avLst/>
          </a:prstGeom>
          <a:noFill/>
          <a:ln w="12700" cap="flat" cmpd="sng" algn="ctr">
            <a:solidFill>
              <a:sysClr val="windowText" lastClr="000000"/>
            </a:solidFill>
            <a:prstDash val="solid"/>
            <a:tailEnd type="arrow"/>
          </a:ln>
          <a:effectLst/>
        </p:spPr>
      </p:cxnSp>
      <p:sp>
        <p:nvSpPr>
          <p:cNvPr id="11" name="28 Rectángulo"/>
          <p:cNvSpPr/>
          <p:nvPr/>
        </p:nvSpPr>
        <p:spPr>
          <a:xfrm>
            <a:off x="2771800" y="130324"/>
            <a:ext cx="2497800" cy="1015663"/>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JAMES JOULE: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Encontró la cantidad de calor, originado por  una corriente al circular a través de un conductor.  </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12" name="Picture 2" descr="http://pioneros.puj.edu.co/biografias/img/James-Prescott-Jou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327076"/>
            <a:ext cx="871623" cy="1083717"/>
          </a:xfrm>
          <a:prstGeom prst="rect">
            <a:avLst/>
          </a:prstGeom>
          <a:noFill/>
          <a:extLst>
            <a:ext uri="{909E8E84-426E-40DD-AFC4-6F175D3DCCD1}">
              <a14:hiddenFill xmlns:a14="http://schemas.microsoft.com/office/drawing/2010/main">
                <a:solidFill>
                  <a:srgbClr val="FFFFFF"/>
                </a:solidFill>
              </a14:hiddenFill>
            </a:ext>
          </a:extLst>
        </p:spPr>
      </p:pic>
      <p:sp>
        <p:nvSpPr>
          <p:cNvPr id="13" name="39 Rectángulo"/>
          <p:cNvSpPr/>
          <p:nvPr/>
        </p:nvSpPr>
        <p:spPr>
          <a:xfrm>
            <a:off x="1187624" y="4855468"/>
            <a:ext cx="2376264" cy="830997"/>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HEINRICH LENZ</a:t>
            </a:r>
            <a:r>
              <a:rPr kumimoji="0" lang="es-MX" sz="1200" b="0" i="0" u="none" strike="noStrike" kern="1200" cap="none" spc="0" normalizeH="0" baseline="0" noProof="0" dirty="0" smtClean="0">
                <a:ln>
                  <a:noFill/>
                </a:ln>
                <a:solidFill>
                  <a:sysClr val="windowText" lastClr="000000"/>
                </a:solidFill>
                <a:effectLst/>
                <a:uLnTx/>
                <a:uFillTx/>
                <a:latin typeface="Century Schoolbook"/>
                <a:ea typeface="+mn-ea"/>
                <a:cs typeface="+mn-cs"/>
              </a:rPr>
              <a:t>:</a:t>
            </a:r>
            <a:endPar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Enuncio la ley relativa al sentido de la corriente inducida.</a:t>
            </a:r>
            <a:endParaRPr kumimoji="0" lang="es-MX" sz="12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p:txBody>
      </p:sp>
      <p:pic>
        <p:nvPicPr>
          <p:cNvPr id="14" name="Picture 2" descr="http://www.biografiasyvidas.com/biografia/l/fotos/lenz_heinri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503540"/>
            <a:ext cx="1131398" cy="1224136"/>
          </a:xfrm>
          <a:prstGeom prst="rect">
            <a:avLst/>
          </a:prstGeom>
          <a:noFill/>
          <a:extLst>
            <a:ext uri="{909E8E84-426E-40DD-AFC4-6F175D3DCCD1}">
              <a14:hiddenFill xmlns:a14="http://schemas.microsoft.com/office/drawing/2010/main">
                <a:solidFill>
                  <a:srgbClr val="FFFFFF"/>
                </a:solidFill>
              </a14:hiddenFill>
            </a:ext>
          </a:extLst>
        </p:spPr>
      </p:pic>
      <p:sp>
        <p:nvSpPr>
          <p:cNvPr id="15" name="45 Rectángulo"/>
          <p:cNvSpPr/>
          <p:nvPr/>
        </p:nvSpPr>
        <p:spPr>
          <a:xfrm>
            <a:off x="3419872" y="5503540"/>
            <a:ext cx="1656184" cy="830997"/>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JAMES MAXWELL: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Propuso la teoría electromagnética de la luz. </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16" name="Picture 2" descr="http://soadrules.files.wordpress.com/2011/08/maxwel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4279404"/>
            <a:ext cx="750443" cy="9361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7" name="49 Rectángulo"/>
          <p:cNvSpPr/>
          <p:nvPr/>
        </p:nvSpPr>
        <p:spPr>
          <a:xfrm>
            <a:off x="5652120" y="1687116"/>
            <a:ext cx="1800200" cy="646331"/>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NIKOLA TELSA: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Inventor del motor asincrónico.</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18" name="Picture 2" descr="http://foglobe.com/data_images/main/nikola-tesla/nikola-tesla-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30324"/>
            <a:ext cx="936104" cy="1497765"/>
          </a:xfrm>
          <a:prstGeom prst="rect">
            <a:avLst/>
          </a:prstGeom>
          <a:noFill/>
          <a:extLst>
            <a:ext uri="{909E8E84-426E-40DD-AFC4-6F175D3DCCD1}">
              <a14:hiddenFill xmlns:a14="http://schemas.microsoft.com/office/drawing/2010/main">
                <a:solidFill>
                  <a:srgbClr val="FFFFFF"/>
                </a:solidFill>
              </a14:hiddenFill>
            </a:ext>
          </a:extLst>
        </p:spPr>
      </p:pic>
      <p:sp>
        <p:nvSpPr>
          <p:cNvPr id="19" name="52 Rectángulo"/>
          <p:cNvSpPr/>
          <p:nvPr/>
        </p:nvSpPr>
        <p:spPr>
          <a:xfrm>
            <a:off x="5724128" y="4783460"/>
            <a:ext cx="1944216" cy="830997"/>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JOSEPH THOMSON: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itchFamily="34" charset="0"/>
                <a:ea typeface="+mn-ea"/>
                <a:cs typeface="+mn-cs"/>
              </a:rPr>
              <a:t>Investigo la estructura de la materia y de los electrones.</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20" name="Picture 2" descr="http://www.biografiasyvidas.com/biografia/t/fotos/thoms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5719564"/>
            <a:ext cx="1080120" cy="960107"/>
          </a:xfrm>
          <a:prstGeom prst="rect">
            <a:avLst/>
          </a:prstGeom>
          <a:noFill/>
          <a:extLst>
            <a:ext uri="{909E8E84-426E-40DD-AFC4-6F175D3DCCD1}">
              <a14:hiddenFill xmlns:a14="http://schemas.microsoft.com/office/drawing/2010/main">
                <a:solidFill>
                  <a:srgbClr val="FFFFFF"/>
                </a:solidFill>
              </a14:hiddenFill>
            </a:ext>
          </a:extLst>
        </p:spPr>
      </p:pic>
      <p:sp>
        <p:nvSpPr>
          <p:cNvPr id="21" name="55 Flecha izquierda"/>
          <p:cNvSpPr/>
          <p:nvPr/>
        </p:nvSpPr>
        <p:spPr>
          <a:xfrm rot="10800000">
            <a:off x="7020272" y="2623220"/>
            <a:ext cx="2123728" cy="2016224"/>
          </a:xfrm>
          <a:prstGeom prst="leftArrow">
            <a:avLst/>
          </a:prstGeom>
          <a:solidFill>
            <a:srgbClr val="92D050"/>
          </a:solidFill>
          <a:ln w="25400" cap="flat" cmpd="sng" algn="ctr">
            <a:solidFill>
              <a:srgbClr val="FF0066"/>
            </a:solidFill>
            <a:prstDash val="solid"/>
          </a:ln>
          <a:effectLst/>
        </p:spPr>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solidFill>
                  <a:sysClr val="windowText" lastClr="000000"/>
                </a:solidFill>
              </a:ln>
              <a:solidFill>
                <a:sysClr val="windowText" lastClr="000000"/>
              </a:solidFill>
              <a:effectLst/>
              <a:uLnTx/>
              <a:uFillTx/>
              <a:latin typeface="Century Schoolbook"/>
              <a:ea typeface="+mn-ea"/>
              <a:cs typeface="+mn-cs"/>
            </a:endParaRPr>
          </a:p>
        </p:txBody>
      </p:sp>
      <p:sp>
        <p:nvSpPr>
          <p:cNvPr id="22" name="57 CuadroTexto"/>
          <p:cNvSpPr txBox="1"/>
          <p:nvPr/>
        </p:nvSpPr>
        <p:spPr>
          <a:xfrm>
            <a:off x="3635896" y="3127276"/>
            <a:ext cx="1008112"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1840</a:t>
            </a:r>
            <a:endParaRPr lang="es-MX" dirty="0">
              <a:latin typeface="Century Gothic" pitchFamily="34" charset="0"/>
            </a:endParaRPr>
          </a:p>
        </p:txBody>
      </p:sp>
      <p:sp>
        <p:nvSpPr>
          <p:cNvPr id="23" name="58 CuadroTexto"/>
          <p:cNvSpPr txBox="1"/>
          <p:nvPr/>
        </p:nvSpPr>
        <p:spPr>
          <a:xfrm>
            <a:off x="2051720" y="3847356"/>
            <a:ext cx="1080120"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1834</a:t>
            </a:r>
            <a:endParaRPr lang="es-MX" dirty="0">
              <a:latin typeface="Century Gothic" pitchFamily="34" charset="0"/>
            </a:endParaRPr>
          </a:p>
        </p:txBody>
      </p:sp>
      <p:sp>
        <p:nvSpPr>
          <p:cNvPr id="24" name="59 CuadroTexto"/>
          <p:cNvSpPr txBox="1"/>
          <p:nvPr/>
        </p:nvSpPr>
        <p:spPr>
          <a:xfrm>
            <a:off x="1475656" y="3199284"/>
            <a:ext cx="1584176"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1831</a:t>
            </a:r>
            <a:endParaRPr lang="es-MX" dirty="0">
              <a:latin typeface="Century Gothic" pitchFamily="34" charset="0"/>
            </a:endParaRPr>
          </a:p>
        </p:txBody>
      </p:sp>
      <p:sp>
        <p:nvSpPr>
          <p:cNvPr id="25" name="60 CuadroTexto"/>
          <p:cNvSpPr txBox="1"/>
          <p:nvPr/>
        </p:nvSpPr>
        <p:spPr>
          <a:xfrm>
            <a:off x="3851920" y="3847356"/>
            <a:ext cx="1008112"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1865</a:t>
            </a:r>
            <a:endParaRPr lang="es-MX" dirty="0">
              <a:latin typeface="Century Gothic" pitchFamily="34" charset="0"/>
            </a:endParaRPr>
          </a:p>
        </p:txBody>
      </p:sp>
      <p:sp>
        <p:nvSpPr>
          <p:cNvPr id="26" name="61 CuadroTexto"/>
          <p:cNvSpPr txBox="1"/>
          <p:nvPr/>
        </p:nvSpPr>
        <p:spPr>
          <a:xfrm>
            <a:off x="6084168" y="3127276"/>
            <a:ext cx="1296144"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1902</a:t>
            </a:r>
            <a:endParaRPr lang="es-MX" dirty="0">
              <a:latin typeface="Century Gothic" pitchFamily="34" charset="0"/>
            </a:endParaRPr>
          </a:p>
        </p:txBody>
      </p:sp>
      <p:sp>
        <p:nvSpPr>
          <p:cNvPr id="27" name="62 CuadroTexto"/>
          <p:cNvSpPr txBox="1"/>
          <p:nvPr/>
        </p:nvSpPr>
        <p:spPr>
          <a:xfrm>
            <a:off x="6372200" y="3847356"/>
            <a:ext cx="792088" cy="36933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latin typeface="Century Gothic" pitchFamily="34" charset="0"/>
              </a:rPr>
              <a:t>1904</a:t>
            </a:r>
            <a:endParaRPr lang="es-MX" dirty="0">
              <a:latin typeface="Century Gothic" pitchFamily="34" charset="0"/>
            </a:endParaRPr>
          </a:p>
        </p:txBody>
      </p:sp>
      <p:sp>
        <p:nvSpPr>
          <p:cNvPr id="28" name="63 Rectángulo"/>
          <p:cNvSpPr/>
          <p:nvPr/>
        </p:nvSpPr>
        <p:spPr>
          <a:xfrm>
            <a:off x="1043608" y="1759124"/>
            <a:ext cx="1763688" cy="830997"/>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MICHAEL FARADAY: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Descubrió la inducción electroestática. </a:t>
            </a:r>
            <a:endParaRPr kumimoji="0" lang="es-MX" sz="12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pic>
        <p:nvPicPr>
          <p:cNvPr id="29" name="Picture 2" descr="http://www.daviddarling.info/images/Faraday_history_of_electricit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664" y="390972"/>
            <a:ext cx="860910"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10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188640"/>
            <a:ext cx="5623247" cy="1714500"/>
          </a:xfrm>
        </p:spPr>
        <p:txBody>
          <a:bodyPr/>
          <a:lstStyle/>
          <a:p>
            <a:r>
              <a:rPr lang="es-MX" dirty="0" smtClean="0"/>
              <a:t>Bibliografía</a:t>
            </a:r>
            <a:endParaRPr lang="es-MX" dirty="0"/>
          </a:p>
        </p:txBody>
      </p:sp>
      <p:sp>
        <p:nvSpPr>
          <p:cNvPr id="3" name="2 Marcador de contenido"/>
          <p:cNvSpPr>
            <a:spLocks noGrp="1"/>
          </p:cNvSpPr>
          <p:nvPr>
            <p:ph idx="1"/>
          </p:nvPr>
        </p:nvSpPr>
        <p:spPr>
          <a:xfrm>
            <a:off x="2123728" y="2132856"/>
            <a:ext cx="6199311" cy="3544143"/>
          </a:xfrm>
        </p:spPr>
        <p:txBody>
          <a:bodyPr/>
          <a:lstStyle/>
          <a:p>
            <a:r>
              <a:rPr lang="es-MX" dirty="0" smtClean="0"/>
              <a:t>Pérez Montiel Héctor, Física General, Editorial, Publicaciones Cultural, México 2010</a:t>
            </a:r>
            <a:endParaRPr lang="es-MX" dirty="0"/>
          </a:p>
        </p:txBody>
      </p:sp>
    </p:spTree>
    <p:extLst>
      <p:ext uri="{BB962C8B-B14F-4D97-AF65-F5344CB8AC3E}">
        <p14:creationId xmlns:p14="http://schemas.microsoft.com/office/powerpoint/2010/main" val="341875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771650"/>
            <a:ext cx="6773863"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6766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040" y="923330"/>
            <a:ext cx="6789076"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02040" y="0"/>
            <a:ext cx="5339924"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Electricidad</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9658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6554687" cy="568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22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548679"/>
            <a:ext cx="6925146" cy="74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42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2267743" y="260648"/>
            <a:ext cx="49958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chemeClr val="tx1"/>
                </a:solidFill>
                <a:effectLst/>
                <a:uLnTx/>
                <a:uFillTx/>
                <a:latin typeface="Century Gothic" pitchFamily="34" charset="0"/>
              </a:rPr>
              <a:t>PIETER VAN MUSSCHENBROEK</a:t>
            </a:r>
            <a:endParaRPr kumimoji="0" lang="es-ES" sz="1800" b="0" i="0" u="none" strike="noStrike" kern="0" cap="none" spc="0" normalizeH="0" baseline="0" noProof="0" dirty="0">
              <a:ln>
                <a:noFill/>
              </a:ln>
              <a:solidFill>
                <a:schemeClr val="tx1"/>
              </a:solidFill>
              <a:effectLst/>
              <a:uLnTx/>
              <a:uFillTx/>
              <a:latin typeface="Century Gothic" pitchFamily="34" charset="0"/>
            </a:endParaRPr>
          </a:p>
        </p:txBody>
      </p:sp>
      <p:sp>
        <p:nvSpPr>
          <p:cNvPr id="5" name="2 Marcador de contenido"/>
          <p:cNvSpPr>
            <a:spLocks noGrp="1"/>
          </p:cNvSpPr>
          <p:nvPr>
            <p:ph sz="quarter" idx="1"/>
          </p:nvPr>
        </p:nvSpPr>
        <p:spPr>
          <a:xfrm>
            <a:off x="323528" y="5666824"/>
            <a:ext cx="7905944" cy="786511"/>
          </a:xfrm>
        </p:spPr>
        <p:txBody>
          <a:bodyPr>
            <a:noAutofit/>
          </a:bodyPr>
          <a:lstStyle/>
          <a:p>
            <a:pPr algn="ctr">
              <a:buNone/>
            </a:pPr>
            <a:r>
              <a:rPr lang="es-ES" sz="2000" dirty="0" smtClean="0">
                <a:latin typeface="Century Gothic" pitchFamily="34" charset="0"/>
              </a:rPr>
              <a:t>Descubrió la manera de almacenar cargas eléctricas al utilizar:</a:t>
            </a:r>
            <a:endParaRPr lang="es-ES" sz="2000" dirty="0">
              <a:latin typeface="Century Gothic"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90930"/>
            <a:ext cx="1137192" cy="517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xplosión 2"/>
          <p:cNvSpPr/>
          <p:nvPr/>
        </p:nvSpPr>
        <p:spPr>
          <a:xfrm rot="1450548">
            <a:off x="2309775" y="2151442"/>
            <a:ext cx="4479758" cy="3274579"/>
          </a:xfrm>
          <a:prstGeom prst="irregularSeal2">
            <a:avLst/>
          </a:prstGeom>
          <a:solidFill>
            <a:schemeClr val="accent1">
              <a:lumMod val="75000"/>
            </a:schemeClr>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chemeClr val="tx2">
                    <a:lumMod val="95000"/>
                    <a:lumOff val="5000"/>
                  </a:schemeClr>
                </a:solidFill>
                <a:effectLst/>
                <a:uLnTx/>
                <a:uFillTx/>
                <a:latin typeface="Century Schoolbook"/>
                <a:ea typeface="+mn-ea"/>
                <a:cs typeface="+mn-cs"/>
              </a:rPr>
              <a:t>Botella de LEYDEN (aislante dialectico)</a:t>
            </a:r>
            <a:endParaRPr kumimoji="0" lang="es-ES" sz="1800" b="0" i="0" u="none" strike="noStrike" kern="0" cap="none" spc="0" normalizeH="0" baseline="0" noProof="0" dirty="0">
              <a:ln>
                <a:noFill/>
              </a:ln>
              <a:solidFill>
                <a:schemeClr val="tx2">
                  <a:lumMod val="95000"/>
                  <a:lumOff val="5000"/>
                </a:schemeClr>
              </a:solidFill>
              <a:effectLst/>
              <a:uLnTx/>
              <a:uFillTx/>
              <a:latin typeface="Century Schoolbook"/>
              <a:ea typeface="+mn-ea"/>
              <a:cs typeface="+mn-cs"/>
            </a:endParaRPr>
          </a:p>
        </p:txBody>
      </p:sp>
      <p:pic>
        <p:nvPicPr>
          <p:cNvPr id="8" name="Picture 7" descr="http://1.bp.blogspot.com/-0hl9EMT3N2s/TXHa9yPOSPI/AAAAAAAAAFw/0k4zv_kbRU4/s400/SuperStock_1394-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007503"/>
            <a:ext cx="1380555" cy="17381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4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0" nodeType="clickEffect">
                                  <p:stCondLst>
                                    <p:cond delay="0"/>
                                  </p:stCondLst>
                                  <p:iterate type="lt">
                                    <p:tmAbs val="25"/>
                                  </p:iterate>
                                  <p:childTnLst>
                                    <p:set>
                                      <p:cBhvr override="childStyle">
                                        <p:cTn id="11" dur="indefinite"/>
                                        <p:tgtEl>
                                          <p:spTgt spid="7"/>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27340" y="234217"/>
            <a:ext cx="3088969" cy="545977"/>
          </a:xfrm>
          <a:prstGeom prst="rect">
            <a:avLst/>
          </a:prstGeom>
        </p:spPr>
        <p:txBody>
          <a:bodyPr vert="horz" anchor="b">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0" i="0" u="none" strike="noStrike" kern="1200" cap="small" spc="0" normalizeH="0" baseline="0" noProof="0" dirty="0" err="1" smtClean="0">
                <a:ln>
                  <a:noFill/>
                </a:ln>
                <a:solidFill>
                  <a:schemeClr val="tx2">
                    <a:lumMod val="95000"/>
                    <a:lumOff val="5000"/>
                  </a:schemeClr>
                </a:solidFill>
                <a:effectLst/>
                <a:uLnTx/>
                <a:uFillTx/>
                <a:latin typeface="Century Gothic" pitchFamily="34" charset="0"/>
                <a:ea typeface="+mj-ea"/>
                <a:cs typeface="+mj-cs"/>
              </a:rPr>
              <a:t>Benjamin</a:t>
            </a:r>
            <a:r>
              <a:rPr kumimoji="0" lang="es-ES" sz="3000" b="0" i="0" u="none" strike="noStrike" kern="1200" cap="small" spc="0" normalizeH="0" baseline="0" noProof="0" dirty="0" smtClean="0">
                <a:ln>
                  <a:noFill/>
                </a:ln>
                <a:solidFill>
                  <a:schemeClr val="tx2">
                    <a:lumMod val="95000"/>
                    <a:lumOff val="5000"/>
                  </a:schemeClr>
                </a:solidFill>
                <a:effectLst/>
                <a:uLnTx/>
                <a:uFillTx/>
                <a:latin typeface="Century Gothic" pitchFamily="34" charset="0"/>
                <a:ea typeface="+mj-ea"/>
                <a:cs typeface="+mj-cs"/>
              </a:rPr>
              <a:t> Franklin</a:t>
            </a:r>
            <a:endParaRPr kumimoji="0" lang="es-ES" sz="3000" b="0" i="0" u="none" strike="noStrike" kern="1200" cap="small" spc="0" normalizeH="0" baseline="0" noProof="0" dirty="0">
              <a:ln>
                <a:noFill/>
              </a:ln>
              <a:solidFill>
                <a:schemeClr val="tx2">
                  <a:lumMod val="95000"/>
                  <a:lumOff val="5000"/>
                </a:schemeClr>
              </a:solidFill>
              <a:effectLst/>
              <a:uLnTx/>
              <a:uFillTx/>
              <a:latin typeface="Century Gothic" pitchFamily="34" charset="0"/>
              <a:ea typeface="+mj-ea"/>
              <a:cs typeface="+mj-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945"/>
          <a:stretch/>
        </p:blipFill>
        <p:spPr bwMode="auto">
          <a:xfrm>
            <a:off x="1906514" y="2348880"/>
            <a:ext cx="1842603"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2.bp.blogspot.com/_iJncczv8kXM/S6pGmwPSWDI/AAAAAAAAAV0/aVod2kxOdoM/s320/Benjamin+Franklin.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779911" y="3212976"/>
            <a:ext cx="2079369" cy="2550170"/>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3995936" y="996218"/>
            <a:ext cx="4572360" cy="2216758"/>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F388C"/>
              </a:buClr>
              <a:buSzPct val="70000"/>
              <a:buFont typeface="Wingdings"/>
              <a:buNone/>
              <a:tabLst/>
              <a:defRPr/>
            </a:pPr>
            <a:r>
              <a:rPr kumimoji="0" lang="es-ES" sz="2400" b="0" i="0" u="none" strike="noStrike" kern="1200" cap="none" spc="0" normalizeH="0" baseline="0" noProof="0" dirty="0" smtClean="0">
                <a:ln>
                  <a:noFill/>
                </a:ln>
                <a:solidFill>
                  <a:sysClr val="windowText" lastClr="000000">
                    <a:lumMod val="95000"/>
                    <a:lumOff val="5000"/>
                  </a:sysClr>
                </a:solidFill>
                <a:effectLst/>
                <a:uLnTx/>
                <a:uFillTx/>
                <a:latin typeface="Century Gothic" pitchFamily="34" charset="0"/>
                <a:ea typeface="+mn-ea"/>
                <a:cs typeface="+mn-cs"/>
              </a:rPr>
              <a:t>Observo que cuando un conductor de carga negativa termina el punta, los electrones de acumulan en esa región y por repulsión abandonan dicho extremo, fijándose en las moléculas de aire.  </a:t>
            </a:r>
            <a:endParaRPr kumimoji="0" lang="es-ES" sz="2400" b="0" i="0" u="none" strike="noStrike" kern="1200" cap="none" spc="0" normalizeH="0" baseline="0" noProof="0" dirty="0">
              <a:ln>
                <a:noFill/>
              </a:ln>
              <a:solidFill>
                <a:sysClr val="windowText" lastClr="000000">
                  <a:lumMod val="95000"/>
                  <a:lumOff val="5000"/>
                </a:sysClr>
              </a:solidFill>
              <a:effectLst/>
              <a:uLnTx/>
              <a:uFillTx/>
              <a:latin typeface="Century Gothic" pitchFamily="34" charset="0"/>
              <a:ea typeface="+mn-ea"/>
              <a:cs typeface="+mn-cs"/>
            </a:endParaRPr>
          </a:p>
        </p:txBody>
      </p:sp>
      <p:sp>
        <p:nvSpPr>
          <p:cNvPr id="8" name="7 Extracto"/>
          <p:cNvSpPr/>
          <p:nvPr/>
        </p:nvSpPr>
        <p:spPr>
          <a:xfrm rot="1076359">
            <a:off x="5788827" y="3431605"/>
            <a:ext cx="3096344" cy="1735977"/>
          </a:xfrm>
          <a:prstGeom prst="flowChartExtract">
            <a:avLst/>
          </a:prstGeom>
          <a:solidFill>
            <a:srgbClr val="92D05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ysClr val="window" lastClr="FFFFFF"/>
                </a:solidFill>
                <a:effectLst/>
                <a:uLnTx/>
                <a:uFillTx/>
                <a:latin typeface="Century Gothic" pitchFamily="34" charset="0"/>
                <a:ea typeface="+mn-ea"/>
                <a:cs typeface="+mn-cs"/>
              </a:rPr>
              <a:t>Llamado poder de punta </a:t>
            </a:r>
            <a:endParaRPr kumimoji="0" lang="es-ES" sz="1800" b="0" i="0" u="none" strike="noStrike" kern="0" cap="none" spc="0" normalizeH="0" baseline="0" noProof="0" dirty="0">
              <a:ln>
                <a:noFill/>
              </a:ln>
              <a:solidFill>
                <a:sysClr val="window" lastClr="FFFFFF"/>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654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vertical"/>
          <p:cNvSpPr/>
          <p:nvPr/>
        </p:nvSpPr>
        <p:spPr>
          <a:xfrm>
            <a:off x="1691680" y="692696"/>
            <a:ext cx="1926688" cy="3934560"/>
          </a:xfrm>
          <a:prstGeom prst="verticalScroll">
            <a:avLst/>
          </a:prstGeom>
          <a:solidFill>
            <a:srgbClr val="92D050"/>
          </a:solidFill>
          <a:ln w="25400" cap="flat" cmpd="sng" algn="ctr">
            <a:solidFill>
              <a:srgbClr val="FF388C">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ysClr val="window" lastClr="FFFFFF"/>
                </a:solidFill>
                <a:effectLst/>
                <a:uLnTx/>
                <a:uFillTx/>
                <a:latin typeface="Century Gothic" pitchFamily="34" charset="0"/>
                <a:ea typeface="+mn-ea"/>
                <a:cs typeface="+mn-cs"/>
              </a:rPr>
              <a:t>Utilizo lo antes descrito, para protección d edificios, mediante la construcción de pararrayos.</a:t>
            </a:r>
            <a:endParaRPr kumimoji="0" lang="es-ES" sz="1800" b="0" i="0" u="none" strike="noStrike" kern="0" cap="none" spc="0" normalizeH="0" baseline="0" noProof="0" dirty="0">
              <a:ln>
                <a:noFill/>
              </a:ln>
              <a:solidFill>
                <a:sysClr val="window" lastClr="FFFFFF"/>
              </a:solidFill>
              <a:effectLst/>
              <a:uLnTx/>
              <a:uFillTx/>
              <a:latin typeface="Century Gothic" pitchFamily="34" charset="0"/>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415"/>
          <a:stretch/>
        </p:blipFill>
        <p:spPr bwMode="auto">
          <a:xfrm>
            <a:off x="3563888" y="623776"/>
            <a:ext cx="4896544" cy="4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567421" y="5589758"/>
            <a:ext cx="7272808" cy="646331"/>
          </a:xfrm>
          <a:prstGeom prst="rect">
            <a:avLst/>
          </a:prstGeom>
          <a:noFill/>
        </p:spPr>
        <p:txBody>
          <a:bodyPr wrap="square" rtlCol="0">
            <a:spAutoFit/>
          </a:bodyPr>
          <a:lstStyle/>
          <a:p>
            <a:r>
              <a:rPr lang="es-MX" dirty="0" smtClean="0"/>
              <a:t>Por medio de un pararrayos las descargas eléctricas que se producen en la atmosfera se disipan en el suelo</a:t>
            </a:r>
            <a:endParaRPr lang="es-MX" dirty="0"/>
          </a:p>
        </p:txBody>
      </p:sp>
    </p:spTree>
    <p:extLst>
      <p:ext uri="{BB962C8B-B14F-4D97-AF65-F5344CB8AC3E}">
        <p14:creationId xmlns:p14="http://schemas.microsoft.com/office/powerpoint/2010/main" val="263504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2_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852</Words>
  <Application>Microsoft Office PowerPoint</Application>
  <PresentationFormat>Presentación en pantalla (4:3)</PresentationFormat>
  <Paragraphs>121</Paragraphs>
  <Slides>28</Slides>
  <Notes>1</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PIETER VAN MUSSCHENBROEK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Administrador</cp:lastModifiedBy>
  <cp:revision>11</cp:revision>
  <dcterms:created xsi:type="dcterms:W3CDTF">2013-10-24T15:59:21Z</dcterms:created>
  <dcterms:modified xsi:type="dcterms:W3CDTF">2013-10-30T02:57:10Z</dcterms:modified>
</cp:coreProperties>
</file>